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comments/comment4.xml" ContentType="application/vnd.openxmlformats-officedocument.presentationml.comments+xml"/>
  <Override PartName="/ppt/comments/comment5.xml" ContentType="application/vnd.openxmlformats-officedocument.presentationml.comments+xml"/>
  <Override PartName="/ppt/comments/comment6.xml" ContentType="application/vnd.openxmlformats-officedocument.presentationml.comments+xml"/>
  <Override PartName="/ppt/comments/comment7.xml" ContentType="application/vnd.openxmlformats-officedocument.presentationml.comments+xml"/>
  <Override PartName="/ppt/comments/comment8.xml" ContentType="application/vnd.openxmlformats-officedocument.presentationml.comments+xml"/>
  <Override PartName="/ppt/comments/comment9.xml" ContentType="application/vnd.openxmlformats-officedocument.presentationml.comments+xml"/>
  <Override PartName="/ppt/comments/comment10.xml" ContentType="application/vnd.openxmlformats-officedocument.presentationml.comments+xml"/>
  <Override PartName="/ppt/notesSlides/notesSlide3.xml" ContentType="application/vnd.openxmlformats-officedocument.presentationml.notesSlide+xml"/>
  <Override PartName="/ppt/comments/comment11.xml" ContentType="application/vnd.openxmlformats-officedocument.presentationml.comment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omments/comment12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1" r:id="rId1"/>
  </p:sldMasterIdLst>
  <p:notesMasterIdLst>
    <p:notesMasterId r:id="rId31"/>
  </p:notesMasterIdLst>
  <p:sldIdLst>
    <p:sldId id="256" r:id="rId2"/>
    <p:sldId id="257" r:id="rId3"/>
    <p:sldId id="284" r:id="rId4"/>
    <p:sldId id="285" r:id="rId5"/>
    <p:sldId id="290" r:id="rId6"/>
    <p:sldId id="258" r:id="rId7"/>
    <p:sldId id="259" r:id="rId8"/>
    <p:sldId id="261" r:id="rId9"/>
    <p:sldId id="267" r:id="rId10"/>
    <p:sldId id="263" r:id="rId11"/>
    <p:sldId id="266" r:id="rId12"/>
    <p:sldId id="268" r:id="rId13"/>
    <p:sldId id="286" r:id="rId14"/>
    <p:sldId id="269" r:id="rId15"/>
    <p:sldId id="288" r:id="rId16"/>
    <p:sldId id="287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89" r:id="rId25"/>
    <p:sldId id="277" r:id="rId26"/>
    <p:sldId id="278" r:id="rId27"/>
    <p:sldId id="279" r:id="rId28"/>
    <p:sldId id="280" r:id="rId29"/>
    <p:sldId id="281" r:id="rId3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51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engxin wei" initials="hw" lastIdx="13" clrIdx="0">
    <p:extLst>
      <p:ext uri="{19B8F6BF-5375-455C-9EA6-DF929625EA0E}">
        <p15:presenceInfo xmlns:p15="http://schemas.microsoft.com/office/powerpoint/2012/main" userId="136a7203bd80df86" providerId="Windows Live"/>
      </p:ext>
    </p:extLst>
  </p:cmAuthor>
  <p:cmAuthor id="2" name="唐瑞泽" initials="瑞泽" lastIdx="5" clrIdx="1">
    <p:extLst>
      <p:ext uri="{19B8F6BF-5375-455C-9EA6-DF929625EA0E}">
        <p15:presenceInfo xmlns:p15="http://schemas.microsoft.com/office/powerpoint/2012/main" userId="唐瑞泽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301" autoAdjust="0"/>
  </p:normalViewPr>
  <p:slideViewPr>
    <p:cSldViewPr snapToGrid="0" showGuides="1">
      <p:cViewPr varScale="1">
        <p:scale>
          <a:sx n="65" d="100"/>
          <a:sy n="65" d="100"/>
        </p:scale>
        <p:origin x="774" y="48"/>
      </p:cViewPr>
      <p:guideLst>
        <p:guide orient="horz" pos="2251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0-26T10:31:33.635" idx="1">
    <p:pos x="2118" y="1918"/>
    <p:text>在该节开始处加一页，介绍“协同编辑应用”，比如 google docs。强调如下两点：（1）为了availability 与 low latency，文档是有副本的。（2）本地操作是立即返回的。这是应用的需求与特点，有了这个，也就解释了为什么接下来的系统模型是那样的。并且在该页最后说明，我们只关注文本协同编辑，并且用list来建模一个文本。</p:text>
    <p:extLst mod="1">
      <p:ext uri="{C676402C-5697-4E1C-873F-D02D1690AC5C}">
        <p15:threadingInfo xmlns:p15="http://schemas.microsoft.com/office/powerpoint/2012/main" timeZoneBias="-480"/>
      </p:ext>
    </p:extLst>
  </p:cm>
  <p:cm authorId="2" dt="2017-10-26T12:21:02.147" idx="1">
    <p:pos x="2118" y="2054"/>
    <p:text>已添加。</p:text>
    <p:extLst>
      <p:ext uri="{C676402C-5697-4E1C-873F-D02D1690AC5C}">
        <p15:threadingInfo xmlns:p15="http://schemas.microsoft.com/office/powerpoint/2012/main" timeZoneBias="-480">
          <p15:parentCm authorId="1" idx="1"/>
        </p15:threadingInfo>
      </p:ext>
    </p:extLst>
  </p:cm>
</p:cmLst>
</file>

<file path=ppt/comments/comment10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0-26T10:56:36.740" idx="10">
    <p:pos x="10" y="10"/>
    <p:text>Server 241 数字表示什么意思？先讲明在实现server时需要解决的重点问题是什么。信号量、lock等是实现手段。需要先说明在解决什么问题。</p:text>
    <p:extLst>
      <p:ext uri="{C676402C-5697-4E1C-873F-D02D1690AC5C}">
        <p15:threadingInfo xmlns:p15="http://schemas.microsoft.com/office/powerpoint/2012/main" timeZoneBias="-480"/>
      </p:ext>
    </p:extLst>
  </p:cm>
  <p:cm authorId="1" dt="2017-10-26T10:58:03.039" idx="11">
    <p:pos x="146" y="146"/>
    <p:text>这里的server与之前的super server是什么关系？需要统一术语。</p:text>
    <p:extLst>
      <p:ext uri="{C676402C-5697-4E1C-873F-D02D1690AC5C}">
        <p15:threadingInfo xmlns:p15="http://schemas.microsoft.com/office/powerpoint/2012/main" timeZoneBias="-480"/>
      </p:ext>
    </p:extLst>
  </p:cm>
</p:cmLst>
</file>

<file path=ppt/comments/comment1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0-26T10:58:48.331" idx="12">
    <p:pos x="10" y="10"/>
    <p:text>同样地，这里的数字是什么意思。另外，也是要先说明模块化在解决什么问题：在需要实现新算法的时候，比如css算法，尽量能复用已有代码。动态链接等也是实现手段。重点是介绍问题，技术手段只需要简单提及，不需要介绍细节。</p:text>
    <p:extLst>
      <p:ext uri="{C676402C-5697-4E1C-873F-D02D1690AC5C}">
        <p15:threadingInfo xmlns:p15="http://schemas.microsoft.com/office/powerpoint/2012/main" timeZoneBias="-480"/>
      </p:ext>
    </p:extLst>
  </p:cm>
</p:cmLst>
</file>

<file path=ppt/comments/comment1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0-26T11:01:23.739" idx="13">
    <p:pos x="10" y="10"/>
    <p:text>此处的总结，在讲的时候，每一点都可以简单讲几句，注意不要只是直接念这四点。每一点稍作解释。</p:text>
    <p:extLst>
      <p:ext uri="{C676402C-5697-4E1C-873F-D02D1690AC5C}">
        <p15:threadingInfo xmlns:p15="http://schemas.microsoft.com/office/powerpoint/2012/main" timeZoneBias="-48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0-26T10:36:15.209" idx="2">
    <p:pos x="10" y="10"/>
    <p:text>FIFO 的展示有误。图中是两个不同的信道，没有FIFO的要求。FIFO只要求从同一个replica发出去的两条消息以相同的顺序到达其它replicas。</p:text>
    <p:extLst>
      <p:ext uri="{C676402C-5697-4E1C-873F-D02D1690AC5C}">
        <p15:threadingInfo xmlns:p15="http://schemas.microsoft.com/office/powerpoint/2012/main" timeZoneBias="-480"/>
      </p:ext>
    </p:extLst>
  </p:cm>
  <p:cm authorId="2" dt="2017-10-26T12:22:08.363" idx="2">
    <p:pos x="10" y="146"/>
    <p:text>已删除。</p:text>
    <p:extLst>
      <p:ext uri="{C676402C-5697-4E1C-873F-D02D1690AC5C}">
        <p15:threadingInfo xmlns:p15="http://schemas.microsoft.com/office/powerpoint/2012/main" timeZoneBias="-480">
          <p15:parentCm authorId="1" idx="2"/>
        </p15:threadingInfo>
      </p:ext>
    </p:extLst>
  </p:cm>
  <p:cm authorId="1" dt="2017-10-26T10:47:15.052" idx="6">
    <p:pos x="146" y="146"/>
    <p:text>统一 client, server, user 术语。后面也用到了。user是系统使用者，在我们的模型里可以与每个client replica绑定。在这一页，介绍一下user这个角色，user负责提交请求。强调说明：我们所说的client指的是 client replica，server指的是 server replica。</p:text>
    <p:extLst>
      <p:ext uri="{C676402C-5697-4E1C-873F-D02D1690AC5C}">
        <p15:threadingInfo xmlns:p15="http://schemas.microsoft.com/office/powerpoint/2012/main" timeZoneBias="-480"/>
      </p:ext>
    </p:extLst>
  </p:cm>
  <p:cm authorId="2" dt="2017-10-26T12:22:39.677" idx="3">
    <p:pos x="146" y="282"/>
    <p:text>好的。</p:text>
    <p:extLst>
      <p:ext uri="{C676402C-5697-4E1C-873F-D02D1690AC5C}">
        <p15:threadingInfo xmlns:p15="http://schemas.microsoft.com/office/powerpoint/2012/main" timeZoneBias="-480">
          <p15:parentCm authorId="1" idx="6"/>
        </p15:threadingInfo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0-26T10:38:23.379" idx="3">
    <p:pos x="10" y="10"/>
    <p:text>最后出现的 “above named”是什么意思？</p:text>
    <p:extLst>
      <p:ext uri="{C676402C-5697-4E1C-873F-D02D1690AC5C}">
        <p15:threadingInfo xmlns:p15="http://schemas.microsoft.com/office/powerpoint/2012/main" timeZoneBias="-480"/>
      </p:ext>
    </p:extLst>
  </p:cm>
  <p:cm authorId="2" dt="2017-10-26T12:23:25.373" idx="4">
    <p:pos x="10" y="146"/>
    <p:text>为了让例子生动一点，client和server被拟人化。开始时他们都有一个相同的PLAN，后来产生了不同的想法，client想买LAN（局域网，可以打游戏），server想买PAN（平底锅，可以做饭或者打人）。造成了分歧。这种分歧通过xform来解决，最终结果是AN（above named，都买就好了）</p:text>
    <p:extLst>
      <p:ext uri="{C676402C-5697-4E1C-873F-D02D1690AC5C}">
        <p15:threadingInfo xmlns:p15="http://schemas.microsoft.com/office/powerpoint/2012/main" timeZoneBias="-480">
          <p15:parentCm authorId="1" idx="3"/>
        </p15:threadingInfo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0-26T10:39:38.179" idx="4">
    <p:pos x="10" y="10"/>
    <p:text>中间的transform过程和What planet ... 动画有点夸张，时间上短一点。另外，what planet ... 是什么意思？如果与主题不是很相关，需要考虑换个说法。</p:text>
    <p:extLst>
      <p:ext uri="{C676402C-5697-4E1C-873F-D02D1690AC5C}">
        <p15:threadingInfo xmlns:p15="http://schemas.microsoft.com/office/powerpoint/2012/main" timeZoneBias="-480"/>
      </p:ext>
    </p:extLst>
  </p:cm>
  <p:cm authorId="2" dt="2017-10-26T12:29:22.890" idx="5">
    <p:pos x="10" y="146"/>
    <p:text>上一页PPT的分歧比较小，xform就解决了。这一页中，client想要PLANE，server想要PLANET。这就不是一个状态之差了，OT不能直接转换。what planet的意思是空想、不可能的愿望。然而没有不可能的事情，server想要的PLANET就是Jupiter。引出下文Jupiter简介。使得从PLANE到PLANET成为可能。</p:text>
    <p:extLst>
      <p:ext uri="{C676402C-5697-4E1C-873F-D02D1690AC5C}">
        <p15:threadingInfo xmlns:p15="http://schemas.microsoft.com/office/powerpoint/2012/main" timeZoneBias="-480">
          <p15:parentCm authorId="1" idx="4"/>
        </p15:threadingInfo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0-26T10:42:31.081" idx="5">
    <p:pos x="10" y="10"/>
    <p:text>（1）给出Jupiter 论文引用。（2）说明Jupiter 算法虽然原理上适用多clients，但是论文中只给出了单client单server的伪代码。（3）本页介绍的是原始的jupiter算法。（4）后面添加一页介绍CSCW算法，可以截论文里的那幅图放进来，不需要讲解算法细节，只需要说明server为每个client都维护了一个2D state space 即可。给出CSCW论文引用。</p:text>
    <p:extLst>
      <p:ext uri="{C676402C-5697-4E1C-873F-D02D1690AC5C}">
        <p15:threadingInfo xmlns:p15="http://schemas.microsoft.com/office/powerpoint/2012/main" timeZoneBias="-480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0-26T10:50:19.385" idx="7">
    <p:pos x="10" y="10"/>
    <p:text>登录 这一页之前添加一页，介绍系统实现目的：实现cscw，css算法。目前状况：实现了cscw算法。同一页上，概述一下将要介绍的每一个模块，也就是对下面几页具体的介绍做个outline。</p:text>
    <p:extLst>
      <p:ext uri="{C676402C-5697-4E1C-873F-D02D1690AC5C}">
        <p15:threadingInfo xmlns:p15="http://schemas.microsoft.com/office/powerpoint/2012/main" timeZoneBias="-480"/>
      </p:ext>
    </p:extLst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0-26T10:50:19.385" idx="7">
    <p:pos x="10" y="10"/>
    <p:text>登录 这一页之前添加一页，介绍系统实现目的：实现cscw，css算法。目前状况：实现了cscw算法。同一页上，概述一下将要介绍的每一个模块，也就是对下面几页具体的介绍做个outline。</p:text>
    <p:extLst>
      <p:ext uri="{C676402C-5697-4E1C-873F-D02D1690AC5C}">
        <p15:threadingInfo xmlns:p15="http://schemas.microsoft.com/office/powerpoint/2012/main" timeZoneBias="-480"/>
      </p:ext>
    </p:extLst>
  </p:cm>
</p:cmLst>
</file>

<file path=ppt/comments/comment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0-26T10:52:28.860" idx="8">
    <p:pos x="10" y="10"/>
    <p:text>要说明 S1 与 S3 是什么。它们是抽象的Server replica 所维护的数据结构，还是具体的物理 replica? 这涉及到前面提到的 server, client, user 三个术语之间的关系。这个要统一。</p:text>
    <p:extLst>
      <p:ext uri="{C676402C-5697-4E1C-873F-D02D1690AC5C}">
        <p15:threadingInfo xmlns:p15="http://schemas.microsoft.com/office/powerpoint/2012/main" timeZoneBias="-480"/>
      </p:ext>
    </p:extLst>
  </p:cm>
</p:cmLst>
</file>

<file path=ppt/comments/comment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0-26T10:54:41.091" idx="9">
    <p:pos x="10" y="10"/>
    <p:text>前两页的super server没有0这个字符，这里有0，有什么区别？前面的是算法里的逻辑概念，这里是具体语言实现方式？需要说清楚。如果是这样的，可以换个说法。</p:text>
    <p:extLst>
      <p:ext uri="{C676402C-5697-4E1C-873F-D02D1690AC5C}">
        <p15:threadingInfo xmlns:p15="http://schemas.microsoft.com/office/powerpoint/2012/main" timeZoneBias="-48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7BFE44-3968-4726-9106-1982CD468F4E}" type="datetimeFigureOut">
              <a:rPr lang="zh-CN" altLang="en-US" smtClean="0"/>
              <a:t>2017/10/26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D1AA2E-E567-44A0-86FB-3F91E31A104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53727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D1AA2E-E567-44A0-86FB-3F91E31A1044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44895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D1AA2E-E567-44A0-86FB-3F91E31A1044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19051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D1AA2E-E567-44A0-86FB-3F91E31A1044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29079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D1AA2E-E567-44A0-86FB-3F91E31A1044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43731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D1AA2E-E567-44A0-86FB-3F91E31A1044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35808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D1AA2E-E567-44A0-86FB-3F91E31A1044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53328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4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Freeform 9"/>
          <p:cNvSpPr/>
          <p:nvPr/>
        </p:nvSpPr>
        <p:spPr>
          <a:xfrm>
            <a:off x="14" y="6"/>
            <a:ext cx="9143987" cy="4571997"/>
          </a:xfrm>
          <a:custGeom>
            <a:avLst/>
            <a:gdLst/>
            <a:ahLst/>
            <a:cxnLst/>
            <a:rect l="l" t="t" r="r" b="b"/>
            <a:pathLst>
              <a:path w="9143987" h="4571997">
                <a:moveTo>
                  <a:pt x="1" y="4316132"/>
                </a:moveTo>
                <a:lnTo>
                  <a:pt x="255863" y="4571994"/>
                </a:lnTo>
                <a:lnTo>
                  <a:pt x="203619" y="4571994"/>
                </a:lnTo>
                <a:lnTo>
                  <a:pt x="1" y="4368376"/>
                </a:lnTo>
                <a:close/>
                <a:moveTo>
                  <a:pt x="9143985" y="4208793"/>
                </a:moveTo>
                <a:lnTo>
                  <a:pt x="9143985" y="4261037"/>
                </a:lnTo>
                <a:lnTo>
                  <a:pt x="8833027" y="4571996"/>
                </a:lnTo>
                <a:lnTo>
                  <a:pt x="8780783" y="4571996"/>
                </a:lnTo>
                <a:close/>
                <a:moveTo>
                  <a:pt x="8664832" y="4076819"/>
                </a:moveTo>
                <a:lnTo>
                  <a:pt x="8775657" y="4076819"/>
                </a:lnTo>
                <a:lnTo>
                  <a:pt x="8775657" y="4187644"/>
                </a:lnTo>
                <a:lnTo>
                  <a:pt x="8664832" y="4187644"/>
                </a:lnTo>
                <a:close/>
                <a:moveTo>
                  <a:pt x="7614024" y="4076819"/>
                </a:moveTo>
                <a:lnTo>
                  <a:pt x="7724849" y="4076819"/>
                </a:lnTo>
                <a:lnTo>
                  <a:pt x="7724849" y="4187644"/>
                </a:lnTo>
                <a:lnTo>
                  <a:pt x="7614024" y="4187644"/>
                </a:lnTo>
                <a:close/>
                <a:moveTo>
                  <a:pt x="6563216" y="4076819"/>
                </a:moveTo>
                <a:lnTo>
                  <a:pt x="6674041" y="4076819"/>
                </a:lnTo>
                <a:lnTo>
                  <a:pt x="6674041" y="4187644"/>
                </a:lnTo>
                <a:lnTo>
                  <a:pt x="6563216" y="4187644"/>
                </a:lnTo>
                <a:close/>
                <a:moveTo>
                  <a:pt x="5512408" y="4076819"/>
                </a:moveTo>
                <a:lnTo>
                  <a:pt x="5623233" y="4076819"/>
                </a:lnTo>
                <a:lnTo>
                  <a:pt x="5623233" y="4187644"/>
                </a:lnTo>
                <a:lnTo>
                  <a:pt x="5512408" y="4187644"/>
                </a:lnTo>
                <a:close/>
                <a:moveTo>
                  <a:pt x="4461600" y="4076819"/>
                </a:moveTo>
                <a:lnTo>
                  <a:pt x="4572425" y="4076819"/>
                </a:lnTo>
                <a:lnTo>
                  <a:pt x="4572425" y="4187644"/>
                </a:lnTo>
                <a:lnTo>
                  <a:pt x="4461600" y="4187644"/>
                </a:lnTo>
                <a:close/>
                <a:moveTo>
                  <a:pt x="3410793" y="4076819"/>
                </a:moveTo>
                <a:lnTo>
                  <a:pt x="3521618" y="4076819"/>
                </a:lnTo>
                <a:lnTo>
                  <a:pt x="3521618" y="4187644"/>
                </a:lnTo>
                <a:lnTo>
                  <a:pt x="3410793" y="4187644"/>
                </a:lnTo>
                <a:close/>
                <a:moveTo>
                  <a:pt x="2359985" y="4076819"/>
                </a:moveTo>
                <a:lnTo>
                  <a:pt x="2470810" y="4076819"/>
                </a:lnTo>
                <a:lnTo>
                  <a:pt x="2470810" y="4187644"/>
                </a:lnTo>
                <a:lnTo>
                  <a:pt x="2359985" y="4187644"/>
                </a:lnTo>
                <a:close/>
                <a:moveTo>
                  <a:pt x="1309177" y="4076819"/>
                </a:moveTo>
                <a:lnTo>
                  <a:pt x="1420002" y="4076819"/>
                </a:lnTo>
                <a:lnTo>
                  <a:pt x="1420002" y="4187644"/>
                </a:lnTo>
                <a:lnTo>
                  <a:pt x="1309177" y="4187644"/>
                </a:lnTo>
                <a:close/>
                <a:moveTo>
                  <a:pt x="258369" y="4076819"/>
                </a:moveTo>
                <a:lnTo>
                  <a:pt x="369194" y="4076819"/>
                </a:lnTo>
                <a:lnTo>
                  <a:pt x="369194" y="4187644"/>
                </a:lnTo>
                <a:lnTo>
                  <a:pt x="258369" y="4187644"/>
                </a:lnTo>
                <a:close/>
                <a:moveTo>
                  <a:pt x="8139428" y="3551212"/>
                </a:moveTo>
                <a:lnTo>
                  <a:pt x="8250253" y="3551212"/>
                </a:lnTo>
                <a:lnTo>
                  <a:pt x="8250253" y="3662037"/>
                </a:lnTo>
                <a:lnTo>
                  <a:pt x="8139428" y="3662037"/>
                </a:lnTo>
                <a:close/>
                <a:moveTo>
                  <a:pt x="7088620" y="3551212"/>
                </a:moveTo>
                <a:lnTo>
                  <a:pt x="7199445" y="3551212"/>
                </a:lnTo>
                <a:lnTo>
                  <a:pt x="7199445" y="3662037"/>
                </a:lnTo>
                <a:lnTo>
                  <a:pt x="7088620" y="3662037"/>
                </a:lnTo>
                <a:close/>
                <a:moveTo>
                  <a:pt x="6037812" y="3551212"/>
                </a:moveTo>
                <a:lnTo>
                  <a:pt x="6148637" y="3551212"/>
                </a:lnTo>
                <a:lnTo>
                  <a:pt x="6148637" y="3662037"/>
                </a:lnTo>
                <a:lnTo>
                  <a:pt x="6037812" y="3662037"/>
                </a:lnTo>
                <a:close/>
                <a:moveTo>
                  <a:pt x="4987004" y="3551212"/>
                </a:moveTo>
                <a:lnTo>
                  <a:pt x="5097829" y="3551212"/>
                </a:lnTo>
                <a:lnTo>
                  <a:pt x="5097829" y="3662037"/>
                </a:lnTo>
                <a:lnTo>
                  <a:pt x="4987004" y="3662037"/>
                </a:lnTo>
                <a:close/>
                <a:moveTo>
                  <a:pt x="3936204" y="3551212"/>
                </a:moveTo>
                <a:lnTo>
                  <a:pt x="4047028" y="3551212"/>
                </a:lnTo>
                <a:lnTo>
                  <a:pt x="4047028" y="3662037"/>
                </a:lnTo>
                <a:lnTo>
                  <a:pt x="3936204" y="3662037"/>
                </a:lnTo>
                <a:close/>
                <a:moveTo>
                  <a:pt x="2885395" y="3551212"/>
                </a:moveTo>
                <a:lnTo>
                  <a:pt x="2996220" y="3551212"/>
                </a:lnTo>
                <a:lnTo>
                  <a:pt x="2996220" y="3662037"/>
                </a:lnTo>
                <a:lnTo>
                  <a:pt x="2885395" y="3662037"/>
                </a:lnTo>
                <a:close/>
                <a:moveTo>
                  <a:pt x="1834587" y="3551212"/>
                </a:moveTo>
                <a:lnTo>
                  <a:pt x="1945412" y="3551212"/>
                </a:lnTo>
                <a:lnTo>
                  <a:pt x="1945412" y="3662037"/>
                </a:lnTo>
                <a:lnTo>
                  <a:pt x="1834587" y="3662037"/>
                </a:lnTo>
                <a:close/>
                <a:moveTo>
                  <a:pt x="783778" y="3551212"/>
                </a:moveTo>
                <a:lnTo>
                  <a:pt x="894603" y="3551212"/>
                </a:lnTo>
                <a:lnTo>
                  <a:pt x="894603" y="3662037"/>
                </a:lnTo>
                <a:lnTo>
                  <a:pt x="783778" y="3662037"/>
                </a:lnTo>
                <a:close/>
                <a:moveTo>
                  <a:pt x="2942310" y="3107962"/>
                </a:moveTo>
                <a:lnTo>
                  <a:pt x="2470818" y="3579456"/>
                </a:lnTo>
                <a:lnTo>
                  <a:pt x="2470818" y="3634904"/>
                </a:lnTo>
                <a:lnTo>
                  <a:pt x="2942310" y="4106399"/>
                </a:lnTo>
                <a:lnTo>
                  <a:pt x="3410800" y="3637911"/>
                </a:lnTo>
                <a:lnTo>
                  <a:pt x="3410800" y="3576450"/>
                </a:lnTo>
                <a:close/>
                <a:moveTo>
                  <a:pt x="8195700" y="3107962"/>
                </a:moveTo>
                <a:lnTo>
                  <a:pt x="7724849" y="3578813"/>
                </a:lnTo>
                <a:lnTo>
                  <a:pt x="7724849" y="3635545"/>
                </a:lnTo>
                <a:lnTo>
                  <a:pt x="8195702" y="4106398"/>
                </a:lnTo>
                <a:lnTo>
                  <a:pt x="8664832" y="3637268"/>
                </a:lnTo>
                <a:lnTo>
                  <a:pt x="8664832" y="3577094"/>
                </a:lnTo>
                <a:close/>
                <a:moveTo>
                  <a:pt x="5043655" y="3107962"/>
                </a:moveTo>
                <a:lnTo>
                  <a:pt x="4572425" y="3579192"/>
                </a:lnTo>
                <a:lnTo>
                  <a:pt x="4572425" y="3635169"/>
                </a:lnTo>
                <a:lnTo>
                  <a:pt x="5043654" y="4106399"/>
                </a:lnTo>
                <a:lnTo>
                  <a:pt x="5512408" y="3637645"/>
                </a:lnTo>
                <a:lnTo>
                  <a:pt x="5512408" y="3576714"/>
                </a:lnTo>
                <a:close/>
                <a:moveTo>
                  <a:pt x="840943" y="3107962"/>
                </a:moveTo>
                <a:lnTo>
                  <a:pt x="369199" y="3579705"/>
                </a:lnTo>
                <a:lnTo>
                  <a:pt x="369199" y="3634656"/>
                </a:lnTo>
                <a:lnTo>
                  <a:pt x="840943" y="4106401"/>
                </a:lnTo>
                <a:lnTo>
                  <a:pt x="1309186" y="3638165"/>
                </a:lnTo>
                <a:lnTo>
                  <a:pt x="1309186" y="3576196"/>
                </a:lnTo>
                <a:close/>
                <a:moveTo>
                  <a:pt x="3992991" y="3107961"/>
                </a:moveTo>
                <a:lnTo>
                  <a:pt x="3521625" y="3579327"/>
                </a:lnTo>
                <a:lnTo>
                  <a:pt x="3521625" y="3635034"/>
                </a:lnTo>
                <a:lnTo>
                  <a:pt x="3992992" y="4106400"/>
                </a:lnTo>
                <a:lnTo>
                  <a:pt x="4461600" y="3637773"/>
                </a:lnTo>
                <a:lnTo>
                  <a:pt x="4461600" y="3576588"/>
                </a:lnTo>
                <a:close/>
                <a:moveTo>
                  <a:pt x="1891629" y="3107961"/>
                </a:moveTo>
                <a:lnTo>
                  <a:pt x="1420011" y="3579585"/>
                </a:lnTo>
                <a:lnTo>
                  <a:pt x="1420011" y="3634777"/>
                </a:lnTo>
                <a:lnTo>
                  <a:pt x="1891629" y="4106400"/>
                </a:lnTo>
                <a:lnTo>
                  <a:pt x="2359993" y="3638038"/>
                </a:lnTo>
                <a:lnTo>
                  <a:pt x="2359993" y="3576322"/>
                </a:lnTo>
                <a:close/>
                <a:moveTo>
                  <a:pt x="6094336" y="3107961"/>
                </a:moveTo>
                <a:lnTo>
                  <a:pt x="5623233" y="3579064"/>
                </a:lnTo>
                <a:lnTo>
                  <a:pt x="5623233" y="3635295"/>
                </a:lnTo>
                <a:lnTo>
                  <a:pt x="6094336" y="4106399"/>
                </a:lnTo>
                <a:lnTo>
                  <a:pt x="6563216" y="3637520"/>
                </a:lnTo>
                <a:lnTo>
                  <a:pt x="6563216" y="3576841"/>
                </a:lnTo>
                <a:close/>
                <a:moveTo>
                  <a:pt x="7145019" y="3107960"/>
                </a:moveTo>
                <a:lnTo>
                  <a:pt x="6674041" y="3578938"/>
                </a:lnTo>
                <a:lnTo>
                  <a:pt x="6674041" y="3635421"/>
                </a:lnTo>
                <a:lnTo>
                  <a:pt x="7145018" y="4106399"/>
                </a:lnTo>
                <a:lnTo>
                  <a:pt x="7614024" y="3637394"/>
                </a:lnTo>
                <a:lnTo>
                  <a:pt x="7614024" y="3576965"/>
                </a:lnTo>
                <a:close/>
                <a:moveTo>
                  <a:pt x="8664832" y="3027337"/>
                </a:moveTo>
                <a:lnTo>
                  <a:pt x="8775657" y="3027337"/>
                </a:lnTo>
                <a:lnTo>
                  <a:pt x="8775657" y="3138162"/>
                </a:lnTo>
                <a:lnTo>
                  <a:pt x="8664832" y="3138162"/>
                </a:lnTo>
                <a:close/>
                <a:moveTo>
                  <a:pt x="7614024" y="3027337"/>
                </a:moveTo>
                <a:lnTo>
                  <a:pt x="7724849" y="3027337"/>
                </a:lnTo>
                <a:lnTo>
                  <a:pt x="7724849" y="3138162"/>
                </a:lnTo>
                <a:lnTo>
                  <a:pt x="7614024" y="3138162"/>
                </a:lnTo>
                <a:close/>
                <a:moveTo>
                  <a:pt x="6563216" y="3027337"/>
                </a:moveTo>
                <a:lnTo>
                  <a:pt x="6674041" y="3027337"/>
                </a:lnTo>
                <a:lnTo>
                  <a:pt x="6674041" y="3138162"/>
                </a:lnTo>
                <a:lnTo>
                  <a:pt x="6563216" y="3138162"/>
                </a:lnTo>
                <a:close/>
                <a:moveTo>
                  <a:pt x="5512408" y="3027337"/>
                </a:moveTo>
                <a:lnTo>
                  <a:pt x="5623233" y="3027337"/>
                </a:lnTo>
                <a:lnTo>
                  <a:pt x="5623233" y="3138162"/>
                </a:lnTo>
                <a:lnTo>
                  <a:pt x="5512408" y="3138162"/>
                </a:lnTo>
                <a:close/>
                <a:moveTo>
                  <a:pt x="4461600" y="3027337"/>
                </a:moveTo>
                <a:lnTo>
                  <a:pt x="4572425" y="3027337"/>
                </a:lnTo>
                <a:lnTo>
                  <a:pt x="4572425" y="3138162"/>
                </a:lnTo>
                <a:lnTo>
                  <a:pt x="4461600" y="3138162"/>
                </a:lnTo>
                <a:close/>
                <a:moveTo>
                  <a:pt x="3410798" y="3027337"/>
                </a:moveTo>
                <a:lnTo>
                  <a:pt x="3521622" y="3027337"/>
                </a:lnTo>
                <a:lnTo>
                  <a:pt x="3521622" y="3138162"/>
                </a:lnTo>
                <a:lnTo>
                  <a:pt x="3410798" y="3138162"/>
                </a:lnTo>
                <a:close/>
                <a:moveTo>
                  <a:pt x="2359990" y="3027337"/>
                </a:moveTo>
                <a:lnTo>
                  <a:pt x="2470815" y="3027337"/>
                </a:lnTo>
                <a:lnTo>
                  <a:pt x="2470815" y="3138162"/>
                </a:lnTo>
                <a:lnTo>
                  <a:pt x="2359990" y="3138162"/>
                </a:lnTo>
                <a:close/>
                <a:moveTo>
                  <a:pt x="1309183" y="3027337"/>
                </a:moveTo>
                <a:lnTo>
                  <a:pt x="1420008" y="3027337"/>
                </a:lnTo>
                <a:lnTo>
                  <a:pt x="1420008" y="3138162"/>
                </a:lnTo>
                <a:lnTo>
                  <a:pt x="1309183" y="3138162"/>
                </a:lnTo>
                <a:close/>
                <a:moveTo>
                  <a:pt x="258373" y="3027337"/>
                </a:moveTo>
                <a:lnTo>
                  <a:pt x="369197" y="3027337"/>
                </a:lnTo>
                <a:lnTo>
                  <a:pt x="369197" y="3138162"/>
                </a:lnTo>
                <a:lnTo>
                  <a:pt x="258373" y="3138162"/>
                </a:lnTo>
                <a:close/>
                <a:moveTo>
                  <a:pt x="7642081" y="2610898"/>
                </a:moveTo>
                <a:lnTo>
                  <a:pt x="7171142" y="3081837"/>
                </a:lnTo>
                <a:lnTo>
                  <a:pt x="7640516" y="3551212"/>
                </a:lnTo>
                <a:lnTo>
                  <a:pt x="7700206" y="3551212"/>
                </a:lnTo>
                <a:lnTo>
                  <a:pt x="8169578" y="3081840"/>
                </a:lnTo>
                <a:lnTo>
                  <a:pt x="7698636" y="2610898"/>
                </a:lnTo>
                <a:close/>
                <a:moveTo>
                  <a:pt x="6591400" y="2610898"/>
                </a:moveTo>
                <a:lnTo>
                  <a:pt x="6120458" y="3081839"/>
                </a:lnTo>
                <a:lnTo>
                  <a:pt x="6589831" y="3551212"/>
                </a:lnTo>
                <a:lnTo>
                  <a:pt x="6649523" y="3551212"/>
                </a:lnTo>
                <a:lnTo>
                  <a:pt x="7118897" y="3081838"/>
                </a:lnTo>
                <a:lnTo>
                  <a:pt x="6647958" y="2610898"/>
                </a:lnTo>
                <a:close/>
                <a:moveTo>
                  <a:pt x="5540719" y="2610898"/>
                </a:moveTo>
                <a:lnTo>
                  <a:pt x="5069777" y="3081840"/>
                </a:lnTo>
                <a:lnTo>
                  <a:pt x="5539149" y="3551212"/>
                </a:lnTo>
                <a:lnTo>
                  <a:pt x="5598841" y="3551212"/>
                </a:lnTo>
                <a:lnTo>
                  <a:pt x="6068214" y="3081839"/>
                </a:lnTo>
                <a:lnTo>
                  <a:pt x="5597273" y="2610898"/>
                </a:lnTo>
                <a:close/>
                <a:moveTo>
                  <a:pt x="4490037" y="2610898"/>
                </a:moveTo>
                <a:lnTo>
                  <a:pt x="4019113" y="3081839"/>
                </a:lnTo>
                <a:lnTo>
                  <a:pt x="4488468" y="3551212"/>
                </a:lnTo>
                <a:lnTo>
                  <a:pt x="4548161" y="3551212"/>
                </a:lnTo>
                <a:lnTo>
                  <a:pt x="5017533" y="3081840"/>
                </a:lnTo>
                <a:lnTo>
                  <a:pt x="4546591" y="2610898"/>
                </a:lnTo>
                <a:close/>
                <a:moveTo>
                  <a:pt x="3439375" y="2610898"/>
                </a:moveTo>
                <a:lnTo>
                  <a:pt x="2968432" y="3081840"/>
                </a:lnTo>
                <a:lnTo>
                  <a:pt x="3437804" y="3551212"/>
                </a:lnTo>
                <a:lnTo>
                  <a:pt x="3497496" y="3551212"/>
                </a:lnTo>
                <a:lnTo>
                  <a:pt x="3966869" y="3081840"/>
                </a:lnTo>
                <a:lnTo>
                  <a:pt x="3495925" y="2610898"/>
                </a:lnTo>
                <a:close/>
                <a:moveTo>
                  <a:pt x="2388694" y="2610898"/>
                </a:moveTo>
                <a:lnTo>
                  <a:pt x="1917751" y="3081839"/>
                </a:lnTo>
                <a:lnTo>
                  <a:pt x="2387125" y="3551212"/>
                </a:lnTo>
                <a:lnTo>
                  <a:pt x="2446818" y="3551212"/>
                </a:lnTo>
                <a:lnTo>
                  <a:pt x="2916188" y="3081841"/>
                </a:lnTo>
                <a:lnTo>
                  <a:pt x="2445246" y="2610898"/>
                </a:lnTo>
                <a:close/>
                <a:moveTo>
                  <a:pt x="1338016" y="2610898"/>
                </a:moveTo>
                <a:lnTo>
                  <a:pt x="867065" y="3081840"/>
                </a:lnTo>
                <a:lnTo>
                  <a:pt x="1336446" y="3551212"/>
                </a:lnTo>
                <a:lnTo>
                  <a:pt x="1396142" y="3551212"/>
                </a:lnTo>
                <a:lnTo>
                  <a:pt x="1865507" y="3081839"/>
                </a:lnTo>
                <a:lnTo>
                  <a:pt x="1394572" y="2610898"/>
                </a:lnTo>
                <a:close/>
                <a:moveTo>
                  <a:pt x="8139428" y="2500073"/>
                </a:moveTo>
                <a:lnTo>
                  <a:pt x="8250253" y="2500073"/>
                </a:lnTo>
                <a:lnTo>
                  <a:pt x="8250253" y="2610898"/>
                </a:lnTo>
                <a:lnTo>
                  <a:pt x="8139428" y="2610898"/>
                </a:lnTo>
                <a:close/>
                <a:moveTo>
                  <a:pt x="7088620" y="2500073"/>
                </a:moveTo>
                <a:lnTo>
                  <a:pt x="7199445" y="2500073"/>
                </a:lnTo>
                <a:lnTo>
                  <a:pt x="7199445" y="2610898"/>
                </a:lnTo>
                <a:lnTo>
                  <a:pt x="7088620" y="2610898"/>
                </a:lnTo>
                <a:close/>
                <a:moveTo>
                  <a:pt x="6037812" y="2500073"/>
                </a:moveTo>
                <a:lnTo>
                  <a:pt x="6148637" y="2500073"/>
                </a:lnTo>
                <a:lnTo>
                  <a:pt x="6148637" y="2610898"/>
                </a:lnTo>
                <a:lnTo>
                  <a:pt x="6037812" y="2610898"/>
                </a:lnTo>
                <a:close/>
                <a:moveTo>
                  <a:pt x="4987004" y="2500073"/>
                </a:moveTo>
                <a:lnTo>
                  <a:pt x="5097829" y="2500073"/>
                </a:lnTo>
                <a:lnTo>
                  <a:pt x="5097829" y="2610898"/>
                </a:lnTo>
                <a:lnTo>
                  <a:pt x="4987004" y="2610898"/>
                </a:lnTo>
                <a:close/>
                <a:moveTo>
                  <a:pt x="3936207" y="2500073"/>
                </a:moveTo>
                <a:lnTo>
                  <a:pt x="4047031" y="2500073"/>
                </a:lnTo>
                <a:lnTo>
                  <a:pt x="4047031" y="2610898"/>
                </a:lnTo>
                <a:lnTo>
                  <a:pt x="3936207" y="2610898"/>
                </a:lnTo>
                <a:close/>
                <a:moveTo>
                  <a:pt x="2885399" y="2500073"/>
                </a:moveTo>
                <a:lnTo>
                  <a:pt x="2996223" y="2500073"/>
                </a:lnTo>
                <a:lnTo>
                  <a:pt x="2996223" y="2610898"/>
                </a:lnTo>
                <a:lnTo>
                  <a:pt x="2885399" y="2610898"/>
                </a:lnTo>
                <a:close/>
                <a:moveTo>
                  <a:pt x="1834589" y="2500073"/>
                </a:moveTo>
                <a:lnTo>
                  <a:pt x="1945415" y="2500073"/>
                </a:lnTo>
                <a:lnTo>
                  <a:pt x="1945415" y="2610898"/>
                </a:lnTo>
                <a:lnTo>
                  <a:pt x="1834589" y="2610898"/>
                </a:lnTo>
                <a:close/>
                <a:moveTo>
                  <a:pt x="783780" y="2500073"/>
                </a:moveTo>
                <a:lnTo>
                  <a:pt x="894605" y="2500073"/>
                </a:lnTo>
                <a:lnTo>
                  <a:pt x="894605" y="2610898"/>
                </a:lnTo>
                <a:lnTo>
                  <a:pt x="783780" y="2610898"/>
                </a:lnTo>
                <a:close/>
                <a:moveTo>
                  <a:pt x="1891628" y="2057290"/>
                </a:moveTo>
                <a:lnTo>
                  <a:pt x="1420016" y="2528900"/>
                </a:lnTo>
                <a:lnTo>
                  <a:pt x="1420016" y="2584097"/>
                </a:lnTo>
                <a:lnTo>
                  <a:pt x="1891629" y="3055718"/>
                </a:lnTo>
                <a:lnTo>
                  <a:pt x="2359995" y="2587353"/>
                </a:lnTo>
                <a:lnTo>
                  <a:pt x="2359995" y="2525647"/>
                </a:lnTo>
                <a:close/>
                <a:moveTo>
                  <a:pt x="2942310" y="2057290"/>
                </a:moveTo>
                <a:lnTo>
                  <a:pt x="2470820" y="2528772"/>
                </a:lnTo>
                <a:lnTo>
                  <a:pt x="2470820" y="2584228"/>
                </a:lnTo>
                <a:lnTo>
                  <a:pt x="2942310" y="3055719"/>
                </a:lnTo>
                <a:lnTo>
                  <a:pt x="3410803" y="2587227"/>
                </a:lnTo>
                <a:lnTo>
                  <a:pt x="3410803" y="2525772"/>
                </a:lnTo>
                <a:close/>
                <a:moveTo>
                  <a:pt x="3992992" y="2057289"/>
                </a:moveTo>
                <a:lnTo>
                  <a:pt x="3521627" y="2528644"/>
                </a:lnTo>
                <a:lnTo>
                  <a:pt x="3521627" y="2584355"/>
                </a:lnTo>
                <a:lnTo>
                  <a:pt x="3992992" y="3055718"/>
                </a:lnTo>
                <a:lnTo>
                  <a:pt x="4461600" y="2587092"/>
                </a:lnTo>
                <a:lnTo>
                  <a:pt x="4461600" y="2525906"/>
                </a:lnTo>
                <a:close/>
                <a:moveTo>
                  <a:pt x="7145018" y="2057289"/>
                </a:moveTo>
                <a:lnTo>
                  <a:pt x="6674041" y="2528257"/>
                </a:lnTo>
                <a:lnTo>
                  <a:pt x="6674041" y="2584737"/>
                </a:lnTo>
                <a:lnTo>
                  <a:pt x="7145020" y="3055716"/>
                </a:lnTo>
                <a:lnTo>
                  <a:pt x="7614024" y="2586712"/>
                </a:lnTo>
                <a:lnTo>
                  <a:pt x="7614024" y="2526286"/>
                </a:lnTo>
                <a:close/>
                <a:moveTo>
                  <a:pt x="5043655" y="2057288"/>
                </a:moveTo>
                <a:lnTo>
                  <a:pt x="4572425" y="2528510"/>
                </a:lnTo>
                <a:lnTo>
                  <a:pt x="4572425" y="2584487"/>
                </a:lnTo>
                <a:lnTo>
                  <a:pt x="5043655" y="3055718"/>
                </a:lnTo>
                <a:lnTo>
                  <a:pt x="5512408" y="2586964"/>
                </a:lnTo>
                <a:lnTo>
                  <a:pt x="5512408" y="2526033"/>
                </a:lnTo>
                <a:close/>
                <a:moveTo>
                  <a:pt x="840943" y="2057288"/>
                </a:moveTo>
                <a:lnTo>
                  <a:pt x="369202" y="2529021"/>
                </a:lnTo>
                <a:lnTo>
                  <a:pt x="369202" y="2583976"/>
                </a:lnTo>
                <a:lnTo>
                  <a:pt x="840943" y="3055718"/>
                </a:lnTo>
                <a:lnTo>
                  <a:pt x="1309190" y="2587479"/>
                </a:lnTo>
                <a:lnTo>
                  <a:pt x="1309190" y="2525518"/>
                </a:lnTo>
                <a:close/>
                <a:moveTo>
                  <a:pt x="8195701" y="2057287"/>
                </a:moveTo>
                <a:lnTo>
                  <a:pt x="7724849" y="2528130"/>
                </a:lnTo>
                <a:lnTo>
                  <a:pt x="7724849" y="2584867"/>
                </a:lnTo>
                <a:lnTo>
                  <a:pt x="8195700" y="3055717"/>
                </a:lnTo>
                <a:lnTo>
                  <a:pt x="8664832" y="2586585"/>
                </a:lnTo>
                <a:lnTo>
                  <a:pt x="8664832" y="2526410"/>
                </a:lnTo>
                <a:close/>
                <a:moveTo>
                  <a:pt x="6094339" y="2057287"/>
                </a:moveTo>
                <a:lnTo>
                  <a:pt x="5623233" y="2528385"/>
                </a:lnTo>
                <a:lnTo>
                  <a:pt x="5623233" y="2584613"/>
                </a:lnTo>
                <a:lnTo>
                  <a:pt x="6094336" y="3055717"/>
                </a:lnTo>
                <a:lnTo>
                  <a:pt x="6563216" y="2586838"/>
                </a:lnTo>
                <a:lnTo>
                  <a:pt x="6563216" y="2526156"/>
                </a:lnTo>
                <a:close/>
                <a:moveTo>
                  <a:pt x="1309181" y="1973451"/>
                </a:moveTo>
                <a:lnTo>
                  <a:pt x="1420005" y="1973451"/>
                </a:lnTo>
                <a:lnTo>
                  <a:pt x="1420005" y="2084276"/>
                </a:lnTo>
                <a:lnTo>
                  <a:pt x="1309181" y="2084276"/>
                </a:lnTo>
                <a:close/>
                <a:moveTo>
                  <a:pt x="258371" y="1973451"/>
                </a:moveTo>
                <a:lnTo>
                  <a:pt x="369196" y="1973451"/>
                </a:lnTo>
                <a:lnTo>
                  <a:pt x="369196" y="2084276"/>
                </a:lnTo>
                <a:lnTo>
                  <a:pt x="258371" y="2084276"/>
                </a:lnTo>
                <a:close/>
                <a:moveTo>
                  <a:pt x="3410796" y="1973451"/>
                </a:moveTo>
                <a:lnTo>
                  <a:pt x="3521621" y="1973451"/>
                </a:lnTo>
                <a:lnTo>
                  <a:pt x="3521621" y="2084276"/>
                </a:lnTo>
                <a:lnTo>
                  <a:pt x="3410796" y="2084276"/>
                </a:lnTo>
                <a:close/>
                <a:moveTo>
                  <a:pt x="2359988" y="1973451"/>
                </a:moveTo>
                <a:lnTo>
                  <a:pt x="2470813" y="1973451"/>
                </a:lnTo>
                <a:lnTo>
                  <a:pt x="2470813" y="2084276"/>
                </a:lnTo>
                <a:lnTo>
                  <a:pt x="2359988" y="2084276"/>
                </a:lnTo>
                <a:close/>
                <a:moveTo>
                  <a:pt x="4461600" y="1973451"/>
                </a:moveTo>
                <a:lnTo>
                  <a:pt x="4572425" y="1973451"/>
                </a:lnTo>
                <a:lnTo>
                  <a:pt x="4572425" y="2084276"/>
                </a:lnTo>
                <a:lnTo>
                  <a:pt x="4461600" y="2084276"/>
                </a:lnTo>
                <a:close/>
                <a:moveTo>
                  <a:pt x="6563216" y="1973451"/>
                </a:moveTo>
                <a:lnTo>
                  <a:pt x="6674041" y="1973451"/>
                </a:lnTo>
                <a:lnTo>
                  <a:pt x="6674041" y="2084276"/>
                </a:lnTo>
                <a:lnTo>
                  <a:pt x="6563216" y="2084276"/>
                </a:lnTo>
                <a:close/>
                <a:moveTo>
                  <a:pt x="5512408" y="1973451"/>
                </a:moveTo>
                <a:lnTo>
                  <a:pt x="5623233" y="1973451"/>
                </a:lnTo>
                <a:lnTo>
                  <a:pt x="5623233" y="2084276"/>
                </a:lnTo>
                <a:lnTo>
                  <a:pt x="5512408" y="2084276"/>
                </a:lnTo>
                <a:close/>
                <a:moveTo>
                  <a:pt x="8664832" y="1973450"/>
                </a:moveTo>
                <a:lnTo>
                  <a:pt x="8775657" y="1973450"/>
                </a:lnTo>
                <a:lnTo>
                  <a:pt x="8775657" y="2084275"/>
                </a:lnTo>
                <a:lnTo>
                  <a:pt x="8664832" y="2084275"/>
                </a:lnTo>
                <a:close/>
                <a:moveTo>
                  <a:pt x="7614024" y="1973450"/>
                </a:moveTo>
                <a:lnTo>
                  <a:pt x="7724849" y="1973450"/>
                </a:lnTo>
                <a:lnTo>
                  <a:pt x="7724849" y="2084275"/>
                </a:lnTo>
                <a:lnTo>
                  <a:pt x="7614024" y="2084275"/>
                </a:lnTo>
                <a:close/>
                <a:moveTo>
                  <a:pt x="1340281" y="1557960"/>
                </a:moveTo>
                <a:lnTo>
                  <a:pt x="867065" y="2031167"/>
                </a:lnTo>
                <a:lnTo>
                  <a:pt x="1335989" y="2500073"/>
                </a:lnTo>
                <a:lnTo>
                  <a:pt x="1396599" y="2500073"/>
                </a:lnTo>
                <a:lnTo>
                  <a:pt x="1865505" y="2031168"/>
                </a:lnTo>
                <a:lnTo>
                  <a:pt x="1392304" y="1557960"/>
                </a:lnTo>
                <a:close/>
                <a:moveTo>
                  <a:pt x="3441642" y="1557959"/>
                </a:moveTo>
                <a:lnTo>
                  <a:pt x="2968432" y="2031168"/>
                </a:lnTo>
                <a:lnTo>
                  <a:pt x="3437347" y="2500073"/>
                </a:lnTo>
                <a:lnTo>
                  <a:pt x="3497954" y="2500073"/>
                </a:lnTo>
                <a:lnTo>
                  <a:pt x="3966871" y="2031167"/>
                </a:lnTo>
                <a:lnTo>
                  <a:pt x="3493660" y="1557959"/>
                </a:lnTo>
                <a:close/>
                <a:moveTo>
                  <a:pt x="2390960" y="1557959"/>
                </a:moveTo>
                <a:lnTo>
                  <a:pt x="1917749" y="2031168"/>
                </a:lnTo>
                <a:lnTo>
                  <a:pt x="2386666" y="2500073"/>
                </a:lnTo>
                <a:lnTo>
                  <a:pt x="2447276" y="2500073"/>
                </a:lnTo>
                <a:lnTo>
                  <a:pt x="2916188" y="2031168"/>
                </a:lnTo>
                <a:lnTo>
                  <a:pt x="2442982" y="1557959"/>
                </a:lnTo>
                <a:close/>
                <a:moveTo>
                  <a:pt x="5542984" y="1557959"/>
                </a:moveTo>
                <a:lnTo>
                  <a:pt x="5069777" y="2031166"/>
                </a:lnTo>
                <a:lnTo>
                  <a:pt x="5538692" y="2500073"/>
                </a:lnTo>
                <a:lnTo>
                  <a:pt x="5599300" y="2500073"/>
                </a:lnTo>
                <a:lnTo>
                  <a:pt x="6068216" y="2031165"/>
                </a:lnTo>
                <a:lnTo>
                  <a:pt x="5595011" y="1557959"/>
                </a:lnTo>
                <a:close/>
                <a:moveTo>
                  <a:pt x="4492304" y="1557959"/>
                </a:moveTo>
                <a:lnTo>
                  <a:pt x="4019114" y="2031167"/>
                </a:lnTo>
                <a:lnTo>
                  <a:pt x="4488010" y="2500073"/>
                </a:lnTo>
                <a:lnTo>
                  <a:pt x="4548618" y="2500073"/>
                </a:lnTo>
                <a:lnTo>
                  <a:pt x="5017533" y="2031166"/>
                </a:lnTo>
                <a:lnTo>
                  <a:pt x="4544326" y="1557959"/>
                </a:lnTo>
                <a:close/>
                <a:moveTo>
                  <a:pt x="7644348" y="1557959"/>
                </a:moveTo>
                <a:lnTo>
                  <a:pt x="7171139" y="2031167"/>
                </a:lnTo>
                <a:lnTo>
                  <a:pt x="7640054" y="2500073"/>
                </a:lnTo>
                <a:lnTo>
                  <a:pt x="7700663" y="2500073"/>
                </a:lnTo>
                <a:lnTo>
                  <a:pt x="8169579" y="2031166"/>
                </a:lnTo>
                <a:lnTo>
                  <a:pt x="7696373" y="1557959"/>
                </a:lnTo>
                <a:close/>
                <a:moveTo>
                  <a:pt x="6593666" y="1557959"/>
                </a:moveTo>
                <a:lnTo>
                  <a:pt x="6120461" y="2031165"/>
                </a:lnTo>
                <a:lnTo>
                  <a:pt x="6589377" y="2500073"/>
                </a:lnTo>
                <a:lnTo>
                  <a:pt x="6649981" y="2500073"/>
                </a:lnTo>
                <a:lnTo>
                  <a:pt x="7118896" y="2031167"/>
                </a:lnTo>
                <a:lnTo>
                  <a:pt x="6645688" y="1557959"/>
                </a:lnTo>
                <a:close/>
                <a:moveTo>
                  <a:pt x="783783" y="1447135"/>
                </a:moveTo>
                <a:lnTo>
                  <a:pt x="894607" y="1447135"/>
                </a:lnTo>
                <a:lnTo>
                  <a:pt x="894607" y="1557960"/>
                </a:lnTo>
                <a:lnTo>
                  <a:pt x="783783" y="1557960"/>
                </a:lnTo>
                <a:close/>
                <a:moveTo>
                  <a:pt x="3936210" y="1447134"/>
                </a:moveTo>
                <a:lnTo>
                  <a:pt x="4047034" y="1447134"/>
                </a:lnTo>
                <a:lnTo>
                  <a:pt x="4047034" y="1557959"/>
                </a:lnTo>
                <a:lnTo>
                  <a:pt x="3936210" y="1557959"/>
                </a:lnTo>
                <a:close/>
                <a:moveTo>
                  <a:pt x="2885402" y="1447134"/>
                </a:moveTo>
                <a:lnTo>
                  <a:pt x="2996226" y="1447134"/>
                </a:lnTo>
                <a:lnTo>
                  <a:pt x="2996226" y="1557959"/>
                </a:lnTo>
                <a:lnTo>
                  <a:pt x="2885402" y="1557959"/>
                </a:lnTo>
                <a:close/>
                <a:moveTo>
                  <a:pt x="1834592" y="1447134"/>
                </a:moveTo>
                <a:lnTo>
                  <a:pt x="1945417" y="1447134"/>
                </a:lnTo>
                <a:lnTo>
                  <a:pt x="1945417" y="1557959"/>
                </a:lnTo>
                <a:lnTo>
                  <a:pt x="1834592" y="1557959"/>
                </a:lnTo>
                <a:close/>
                <a:moveTo>
                  <a:pt x="6037812" y="1447134"/>
                </a:moveTo>
                <a:lnTo>
                  <a:pt x="6148637" y="1447134"/>
                </a:lnTo>
                <a:lnTo>
                  <a:pt x="6148637" y="1557959"/>
                </a:lnTo>
                <a:lnTo>
                  <a:pt x="6037812" y="1557959"/>
                </a:lnTo>
                <a:close/>
                <a:moveTo>
                  <a:pt x="4987004" y="1447134"/>
                </a:moveTo>
                <a:lnTo>
                  <a:pt x="5097829" y="1447134"/>
                </a:lnTo>
                <a:lnTo>
                  <a:pt x="5097829" y="1557959"/>
                </a:lnTo>
                <a:lnTo>
                  <a:pt x="4987004" y="1557959"/>
                </a:lnTo>
                <a:close/>
                <a:moveTo>
                  <a:pt x="8139428" y="1447134"/>
                </a:moveTo>
                <a:lnTo>
                  <a:pt x="8250253" y="1447134"/>
                </a:lnTo>
                <a:lnTo>
                  <a:pt x="8250253" y="1557959"/>
                </a:lnTo>
                <a:lnTo>
                  <a:pt x="8139428" y="1557959"/>
                </a:lnTo>
                <a:close/>
                <a:moveTo>
                  <a:pt x="7088620" y="1447134"/>
                </a:moveTo>
                <a:lnTo>
                  <a:pt x="7199445" y="1447134"/>
                </a:lnTo>
                <a:lnTo>
                  <a:pt x="7199445" y="1557959"/>
                </a:lnTo>
                <a:lnTo>
                  <a:pt x="7088620" y="1557959"/>
                </a:lnTo>
                <a:close/>
                <a:moveTo>
                  <a:pt x="2942311" y="1006606"/>
                </a:moveTo>
                <a:lnTo>
                  <a:pt x="2470823" y="1478096"/>
                </a:lnTo>
                <a:lnTo>
                  <a:pt x="2470823" y="1533557"/>
                </a:lnTo>
                <a:lnTo>
                  <a:pt x="2942310" y="2005046"/>
                </a:lnTo>
                <a:lnTo>
                  <a:pt x="3410807" y="1536551"/>
                </a:lnTo>
                <a:lnTo>
                  <a:pt x="3410807" y="1475102"/>
                </a:lnTo>
                <a:close/>
                <a:moveTo>
                  <a:pt x="1891628" y="1006606"/>
                </a:moveTo>
                <a:lnTo>
                  <a:pt x="1420020" y="1478222"/>
                </a:lnTo>
                <a:lnTo>
                  <a:pt x="1420020" y="1533430"/>
                </a:lnTo>
                <a:lnTo>
                  <a:pt x="1891628" y="2005046"/>
                </a:lnTo>
                <a:lnTo>
                  <a:pt x="2359999" y="1536677"/>
                </a:lnTo>
                <a:lnTo>
                  <a:pt x="2359999" y="1474976"/>
                </a:lnTo>
                <a:close/>
                <a:moveTo>
                  <a:pt x="840942" y="1006606"/>
                </a:moveTo>
                <a:lnTo>
                  <a:pt x="369204" y="1478346"/>
                </a:lnTo>
                <a:lnTo>
                  <a:pt x="369204" y="1533304"/>
                </a:lnTo>
                <a:lnTo>
                  <a:pt x="840943" y="2005045"/>
                </a:lnTo>
                <a:lnTo>
                  <a:pt x="1309193" y="1536802"/>
                </a:lnTo>
                <a:lnTo>
                  <a:pt x="1309193" y="1474850"/>
                </a:lnTo>
                <a:close/>
                <a:moveTo>
                  <a:pt x="3992992" y="1006606"/>
                </a:moveTo>
                <a:lnTo>
                  <a:pt x="3521631" y="1477968"/>
                </a:lnTo>
                <a:lnTo>
                  <a:pt x="3521631" y="1533684"/>
                </a:lnTo>
                <a:lnTo>
                  <a:pt x="3992992" y="2005046"/>
                </a:lnTo>
                <a:lnTo>
                  <a:pt x="4461600" y="1536420"/>
                </a:lnTo>
                <a:lnTo>
                  <a:pt x="4461600" y="1475233"/>
                </a:lnTo>
                <a:close/>
                <a:moveTo>
                  <a:pt x="6094336" y="1006605"/>
                </a:moveTo>
                <a:lnTo>
                  <a:pt x="5623233" y="1477710"/>
                </a:lnTo>
                <a:lnTo>
                  <a:pt x="5623233" y="1533937"/>
                </a:lnTo>
                <a:lnTo>
                  <a:pt x="6094338" y="2005043"/>
                </a:lnTo>
                <a:lnTo>
                  <a:pt x="6563216" y="1536165"/>
                </a:lnTo>
                <a:lnTo>
                  <a:pt x="6563216" y="1475486"/>
                </a:lnTo>
                <a:close/>
                <a:moveTo>
                  <a:pt x="7145020" y="1006604"/>
                </a:moveTo>
                <a:lnTo>
                  <a:pt x="6674041" y="1477584"/>
                </a:lnTo>
                <a:lnTo>
                  <a:pt x="6674041" y="1534069"/>
                </a:lnTo>
                <a:lnTo>
                  <a:pt x="7145018" y="2005045"/>
                </a:lnTo>
                <a:lnTo>
                  <a:pt x="7614024" y="1536039"/>
                </a:lnTo>
                <a:lnTo>
                  <a:pt x="7614024" y="1475610"/>
                </a:lnTo>
                <a:close/>
                <a:moveTo>
                  <a:pt x="8195701" y="1006604"/>
                </a:moveTo>
                <a:lnTo>
                  <a:pt x="7724849" y="1477457"/>
                </a:lnTo>
                <a:lnTo>
                  <a:pt x="7724849" y="1534190"/>
                </a:lnTo>
                <a:lnTo>
                  <a:pt x="8195702" y="2005044"/>
                </a:lnTo>
                <a:lnTo>
                  <a:pt x="8664832" y="1535914"/>
                </a:lnTo>
                <a:lnTo>
                  <a:pt x="8664832" y="1475735"/>
                </a:lnTo>
                <a:close/>
                <a:moveTo>
                  <a:pt x="5043657" y="1006604"/>
                </a:moveTo>
                <a:lnTo>
                  <a:pt x="4572425" y="1477838"/>
                </a:lnTo>
                <a:lnTo>
                  <a:pt x="4572425" y="1533814"/>
                </a:lnTo>
                <a:lnTo>
                  <a:pt x="5043655" y="2005045"/>
                </a:lnTo>
                <a:lnTo>
                  <a:pt x="5512408" y="1536292"/>
                </a:lnTo>
                <a:lnTo>
                  <a:pt x="5512408" y="1475356"/>
                </a:lnTo>
                <a:close/>
                <a:moveTo>
                  <a:pt x="2359987" y="922636"/>
                </a:moveTo>
                <a:lnTo>
                  <a:pt x="2470812" y="922636"/>
                </a:lnTo>
                <a:lnTo>
                  <a:pt x="2470812" y="1033461"/>
                </a:lnTo>
                <a:lnTo>
                  <a:pt x="2359987" y="1033461"/>
                </a:lnTo>
                <a:close/>
                <a:moveTo>
                  <a:pt x="1309178" y="922636"/>
                </a:moveTo>
                <a:lnTo>
                  <a:pt x="1420004" y="922636"/>
                </a:lnTo>
                <a:lnTo>
                  <a:pt x="1420004" y="1033461"/>
                </a:lnTo>
                <a:lnTo>
                  <a:pt x="1309178" y="1033461"/>
                </a:lnTo>
                <a:close/>
                <a:moveTo>
                  <a:pt x="258370" y="922636"/>
                </a:moveTo>
                <a:lnTo>
                  <a:pt x="369195" y="922636"/>
                </a:lnTo>
                <a:lnTo>
                  <a:pt x="369195" y="1033461"/>
                </a:lnTo>
                <a:lnTo>
                  <a:pt x="258370" y="1033461"/>
                </a:lnTo>
                <a:close/>
                <a:moveTo>
                  <a:pt x="4461600" y="922636"/>
                </a:moveTo>
                <a:lnTo>
                  <a:pt x="4572425" y="922636"/>
                </a:lnTo>
                <a:lnTo>
                  <a:pt x="4572425" y="1033461"/>
                </a:lnTo>
                <a:lnTo>
                  <a:pt x="4461600" y="1033461"/>
                </a:lnTo>
                <a:close/>
                <a:moveTo>
                  <a:pt x="3410794" y="922636"/>
                </a:moveTo>
                <a:lnTo>
                  <a:pt x="3521620" y="922636"/>
                </a:lnTo>
                <a:lnTo>
                  <a:pt x="3521620" y="1033461"/>
                </a:lnTo>
                <a:lnTo>
                  <a:pt x="3410794" y="1033461"/>
                </a:lnTo>
                <a:close/>
                <a:moveTo>
                  <a:pt x="7614024" y="922636"/>
                </a:moveTo>
                <a:lnTo>
                  <a:pt x="7724849" y="922636"/>
                </a:lnTo>
                <a:lnTo>
                  <a:pt x="7724849" y="1033461"/>
                </a:lnTo>
                <a:lnTo>
                  <a:pt x="7614024" y="1033461"/>
                </a:lnTo>
                <a:close/>
                <a:moveTo>
                  <a:pt x="6563216" y="922636"/>
                </a:moveTo>
                <a:lnTo>
                  <a:pt x="6674041" y="922636"/>
                </a:lnTo>
                <a:lnTo>
                  <a:pt x="6674041" y="1033461"/>
                </a:lnTo>
                <a:lnTo>
                  <a:pt x="6563216" y="1033461"/>
                </a:lnTo>
                <a:close/>
                <a:moveTo>
                  <a:pt x="5512408" y="922636"/>
                </a:moveTo>
                <a:lnTo>
                  <a:pt x="5623233" y="922636"/>
                </a:lnTo>
                <a:lnTo>
                  <a:pt x="5623233" y="1033461"/>
                </a:lnTo>
                <a:lnTo>
                  <a:pt x="5512408" y="1033461"/>
                </a:lnTo>
                <a:close/>
                <a:moveTo>
                  <a:pt x="8664832" y="922635"/>
                </a:moveTo>
                <a:lnTo>
                  <a:pt x="8775657" y="922635"/>
                </a:lnTo>
                <a:lnTo>
                  <a:pt x="8775657" y="1033460"/>
                </a:lnTo>
                <a:lnTo>
                  <a:pt x="8664832" y="1033460"/>
                </a:lnTo>
                <a:close/>
                <a:moveTo>
                  <a:pt x="1337494" y="510063"/>
                </a:moveTo>
                <a:lnTo>
                  <a:pt x="867064" y="980485"/>
                </a:lnTo>
                <a:lnTo>
                  <a:pt x="1333721" y="1447135"/>
                </a:lnTo>
                <a:lnTo>
                  <a:pt x="1398862" y="1447135"/>
                </a:lnTo>
                <a:lnTo>
                  <a:pt x="1865505" y="980485"/>
                </a:lnTo>
                <a:lnTo>
                  <a:pt x="1395091" y="510063"/>
                </a:lnTo>
                <a:close/>
                <a:moveTo>
                  <a:pt x="2388172" y="510063"/>
                </a:moveTo>
                <a:lnTo>
                  <a:pt x="1917749" y="980485"/>
                </a:lnTo>
                <a:lnTo>
                  <a:pt x="2384400" y="1447135"/>
                </a:lnTo>
                <a:lnTo>
                  <a:pt x="2449540" y="1447135"/>
                </a:lnTo>
                <a:lnTo>
                  <a:pt x="2916188" y="980485"/>
                </a:lnTo>
                <a:lnTo>
                  <a:pt x="2445768" y="510063"/>
                </a:lnTo>
                <a:close/>
                <a:moveTo>
                  <a:pt x="3438854" y="510063"/>
                </a:moveTo>
                <a:lnTo>
                  <a:pt x="2968432" y="980485"/>
                </a:lnTo>
                <a:lnTo>
                  <a:pt x="3435082" y="1447134"/>
                </a:lnTo>
                <a:lnTo>
                  <a:pt x="3500221" y="1447134"/>
                </a:lnTo>
                <a:lnTo>
                  <a:pt x="3966871" y="980485"/>
                </a:lnTo>
                <a:lnTo>
                  <a:pt x="3496446" y="510063"/>
                </a:lnTo>
                <a:close/>
                <a:moveTo>
                  <a:pt x="4489516" y="510063"/>
                </a:moveTo>
                <a:lnTo>
                  <a:pt x="4019114" y="980485"/>
                </a:lnTo>
                <a:lnTo>
                  <a:pt x="4485745" y="1447134"/>
                </a:lnTo>
                <a:lnTo>
                  <a:pt x="4550885" y="1447134"/>
                </a:lnTo>
                <a:lnTo>
                  <a:pt x="5017536" y="980482"/>
                </a:lnTo>
                <a:lnTo>
                  <a:pt x="4547117" y="510063"/>
                </a:lnTo>
                <a:close/>
                <a:moveTo>
                  <a:pt x="5540197" y="510063"/>
                </a:moveTo>
                <a:lnTo>
                  <a:pt x="5069779" y="980483"/>
                </a:lnTo>
                <a:lnTo>
                  <a:pt x="5536430" y="1447134"/>
                </a:lnTo>
                <a:lnTo>
                  <a:pt x="5601565" y="1447134"/>
                </a:lnTo>
                <a:lnTo>
                  <a:pt x="6068214" y="980484"/>
                </a:lnTo>
                <a:lnTo>
                  <a:pt x="5597794" y="510063"/>
                </a:lnTo>
                <a:close/>
                <a:moveTo>
                  <a:pt x="6590878" y="510062"/>
                </a:moveTo>
                <a:lnTo>
                  <a:pt x="6120457" y="980484"/>
                </a:lnTo>
                <a:lnTo>
                  <a:pt x="6587106" y="1447134"/>
                </a:lnTo>
                <a:lnTo>
                  <a:pt x="6652247" y="1447134"/>
                </a:lnTo>
                <a:lnTo>
                  <a:pt x="7118898" y="980483"/>
                </a:lnTo>
                <a:lnTo>
                  <a:pt x="6648479" y="510062"/>
                </a:lnTo>
                <a:close/>
                <a:moveTo>
                  <a:pt x="7641560" y="510062"/>
                </a:moveTo>
                <a:lnTo>
                  <a:pt x="7171142" y="980482"/>
                </a:lnTo>
                <a:lnTo>
                  <a:pt x="7637793" y="1447134"/>
                </a:lnTo>
                <a:lnTo>
                  <a:pt x="7702929" y="1447134"/>
                </a:lnTo>
                <a:lnTo>
                  <a:pt x="8169579" y="980483"/>
                </a:lnTo>
                <a:lnTo>
                  <a:pt x="7699160" y="510062"/>
                </a:lnTo>
                <a:close/>
                <a:moveTo>
                  <a:pt x="783785" y="399238"/>
                </a:moveTo>
                <a:lnTo>
                  <a:pt x="894609" y="399238"/>
                </a:lnTo>
                <a:lnTo>
                  <a:pt x="894609" y="510063"/>
                </a:lnTo>
                <a:lnTo>
                  <a:pt x="783785" y="510063"/>
                </a:lnTo>
                <a:close/>
                <a:moveTo>
                  <a:pt x="1834594" y="399238"/>
                </a:moveTo>
                <a:lnTo>
                  <a:pt x="1945420" y="399238"/>
                </a:lnTo>
                <a:lnTo>
                  <a:pt x="1945420" y="510063"/>
                </a:lnTo>
                <a:lnTo>
                  <a:pt x="1834594" y="510063"/>
                </a:lnTo>
                <a:close/>
                <a:moveTo>
                  <a:pt x="3936212" y="399238"/>
                </a:moveTo>
                <a:lnTo>
                  <a:pt x="4047037" y="399238"/>
                </a:lnTo>
                <a:lnTo>
                  <a:pt x="4047037" y="510063"/>
                </a:lnTo>
                <a:lnTo>
                  <a:pt x="3936212" y="510063"/>
                </a:lnTo>
                <a:close/>
                <a:moveTo>
                  <a:pt x="2885405" y="399238"/>
                </a:moveTo>
                <a:lnTo>
                  <a:pt x="2996229" y="399238"/>
                </a:lnTo>
                <a:lnTo>
                  <a:pt x="2996229" y="510063"/>
                </a:lnTo>
                <a:lnTo>
                  <a:pt x="2885405" y="510063"/>
                </a:lnTo>
                <a:close/>
                <a:moveTo>
                  <a:pt x="4987004" y="399238"/>
                </a:moveTo>
                <a:lnTo>
                  <a:pt x="5097829" y="399238"/>
                </a:lnTo>
                <a:lnTo>
                  <a:pt x="5097829" y="510063"/>
                </a:lnTo>
                <a:lnTo>
                  <a:pt x="4987004" y="510063"/>
                </a:lnTo>
                <a:close/>
                <a:moveTo>
                  <a:pt x="6037812" y="399238"/>
                </a:moveTo>
                <a:lnTo>
                  <a:pt x="6148637" y="399238"/>
                </a:lnTo>
                <a:lnTo>
                  <a:pt x="6148637" y="510062"/>
                </a:lnTo>
                <a:lnTo>
                  <a:pt x="6037812" y="510062"/>
                </a:lnTo>
                <a:close/>
                <a:moveTo>
                  <a:pt x="7088620" y="399237"/>
                </a:moveTo>
                <a:lnTo>
                  <a:pt x="7199445" y="399237"/>
                </a:lnTo>
                <a:lnTo>
                  <a:pt x="7199445" y="510062"/>
                </a:lnTo>
                <a:lnTo>
                  <a:pt x="7088620" y="510062"/>
                </a:lnTo>
                <a:close/>
                <a:moveTo>
                  <a:pt x="8139428" y="399237"/>
                </a:moveTo>
                <a:lnTo>
                  <a:pt x="8250253" y="399237"/>
                </a:lnTo>
                <a:lnTo>
                  <a:pt x="8250253" y="510062"/>
                </a:lnTo>
                <a:lnTo>
                  <a:pt x="8139428" y="510062"/>
                </a:lnTo>
                <a:close/>
                <a:moveTo>
                  <a:pt x="6138416" y="0"/>
                </a:moveTo>
                <a:lnTo>
                  <a:pt x="6190660" y="0"/>
                </a:lnTo>
                <a:lnTo>
                  <a:pt x="6589898" y="399238"/>
                </a:lnTo>
                <a:lnTo>
                  <a:pt x="6649459" y="399238"/>
                </a:lnTo>
                <a:lnTo>
                  <a:pt x="7048695" y="2"/>
                </a:lnTo>
                <a:lnTo>
                  <a:pt x="7100939" y="2"/>
                </a:lnTo>
                <a:lnTo>
                  <a:pt x="6674041" y="426899"/>
                </a:lnTo>
                <a:lnTo>
                  <a:pt x="6674041" y="483380"/>
                </a:lnTo>
                <a:lnTo>
                  <a:pt x="7145020" y="954361"/>
                </a:lnTo>
                <a:lnTo>
                  <a:pt x="7614024" y="485355"/>
                </a:lnTo>
                <a:lnTo>
                  <a:pt x="7614024" y="424926"/>
                </a:lnTo>
                <a:lnTo>
                  <a:pt x="7189097" y="1"/>
                </a:lnTo>
                <a:lnTo>
                  <a:pt x="7241340" y="1"/>
                </a:lnTo>
                <a:lnTo>
                  <a:pt x="7640577" y="399237"/>
                </a:lnTo>
                <a:lnTo>
                  <a:pt x="7700142" y="399237"/>
                </a:lnTo>
                <a:lnTo>
                  <a:pt x="8099378" y="1"/>
                </a:lnTo>
                <a:lnTo>
                  <a:pt x="8151622" y="1"/>
                </a:lnTo>
                <a:lnTo>
                  <a:pt x="7724849" y="426774"/>
                </a:lnTo>
                <a:lnTo>
                  <a:pt x="7724849" y="483509"/>
                </a:lnTo>
                <a:lnTo>
                  <a:pt x="8195700" y="954363"/>
                </a:lnTo>
                <a:lnTo>
                  <a:pt x="8664832" y="485228"/>
                </a:lnTo>
                <a:lnTo>
                  <a:pt x="8664832" y="425054"/>
                </a:lnTo>
                <a:lnTo>
                  <a:pt x="8239778" y="1"/>
                </a:lnTo>
                <a:lnTo>
                  <a:pt x="8292022" y="1"/>
                </a:lnTo>
                <a:lnTo>
                  <a:pt x="8691259" y="399237"/>
                </a:lnTo>
                <a:lnTo>
                  <a:pt x="8750823" y="399237"/>
                </a:lnTo>
                <a:lnTo>
                  <a:pt x="9143986" y="6075"/>
                </a:lnTo>
                <a:lnTo>
                  <a:pt x="9143986" y="58319"/>
                </a:lnTo>
                <a:lnTo>
                  <a:pt x="8775657" y="426647"/>
                </a:lnTo>
                <a:lnTo>
                  <a:pt x="8775657" y="483635"/>
                </a:lnTo>
                <a:lnTo>
                  <a:pt x="9143986" y="851966"/>
                </a:lnTo>
                <a:lnTo>
                  <a:pt x="9143986" y="904210"/>
                </a:lnTo>
                <a:lnTo>
                  <a:pt x="8749840" y="510062"/>
                </a:lnTo>
                <a:lnTo>
                  <a:pt x="8692242" y="510062"/>
                </a:lnTo>
                <a:lnTo>
                  <a:pt x="8221822" y="980484"/>
                </a:lnTo>
                <a:lnTo>
                  <a:pt x="8688471" y="1447133"/>
                </a:lnTo>
                <a:lnTo>
                  <a:pt x="8753611" y="1447133"/>
                </a:lnTo>
                <a:lnTo>
                  <a:pt x="9143986" y="1056762"/>
                </a:lnTo>
                <a:lnTo>
                  <a:pt x="9143986" y="1109003"/>
                </a:lnTo>
                <a:lnTo>
                  <a:pt x="8775657" y="1477331"/>
                </a:lnTo>
                <a:lnTo>
                  <a:pt x="8775657" y="1534319"/>
                </a:lnTo>
                <a:lnTo>
                  <a:pt x="9143986" y="1902649"/>
                </a:lnTo>
                <a:lnTo>
                  <a:pt x="9143987" y="1954891"/>
                </a:lnTo>
                <a:lnTo>
                  <a:pt x="8747055" y="1557959"/>
                </a:lnTo>
                <a:lnTo>
                  <a:pt x="8695029" y="1557959"/>
                </a:lnTo>
                <a:lnTo>
                  <a:pt x="8221823" y="2031165"/>
                </a:lnTo>
                <a:lnTo>
                  <a:pt x="8690741" y="2500073"/>
                </a:lnTo>
                <a:lnTo>
                  <a:pt x="8751345" y="2500073"/>
                </a:lnTo>
                <a:lnTo>
                  <a:pt x="9143986" y="2107432"/>
                </a:lnTo>
                <a:lnTo>
                  <a:pt x="9143986" y="2159677"/>
                </a:lnTo>
                <a:lnTo>
                  <a:pt x="8775657" y="2528005"/>
                </a:lnTo>
                <a:lnTo>
                  <a:pt x="8775657" y="2584989"/>
                </a:lnTo>
                <a:lnTo>
                  <a:pt x="9143987" y="2953319"/>
                </a:lnTo>
                <a:lnTo>
                  <a:pt x="9143987" y="3005564"/>
                </a:lnTo>
                <a:lnTo>
                  <a:pt x="8749321" y="2610898"/>
                </a:lnTo>
                <a:lnTo>
                  <a:pt x="8692765" y="2610898"/>
                </a:lnTo>
                <a:lnTo>
                  <a:pt x="8221822" y="3081840"/>
                </a:lnTo>
                <a:lnTo>
                  <a:pt x="8691194" y="3551212"/>
                </a:lnTo>
                <a:lnTo>
                  <a:pt x="8750888" y="3551212"/>
                </a:lnTo>
                <a:lnTo>
                  <a:pt x="9143986" y="3158114"/>
                </a:lnTo>
                <a:lnTo>
                  <a:pt x="9143986" y="3210356"/>
                </a:lnTo>
                <a:lnTo>
                  <a:pt x="8775657" y="3578686"/>
                </a:lnTo>
                <a:lnTo>
                  <a:pt x="8775657" y="3635674"/>
                </a:lnTo>
                <a:lnTo>
                  <a:pt x="9143986" y="4004003"/>
                </a:lnTo>
                <a:lnTo>
                  <a:pt x="9143986" y="4056248"/>
                </a:lnTo>
                <a:lnTo>
                  <a:pt x="8749774" y="3662037"/>
                </a:lnTo>
                <a:lnTo>
                  <a:pt x="8692306" y="3662037"/>
                </a:lnTo>
                <a:lnTo>
                  <a:pt x="8221823" y="4132519"/>
                </a:lnTo>
                <a:lnTo>
                  <a:pt x="8661299" y="4571995"/>
                </a:lnTo>
                <a:lnTo>
                  <a:pt x="8609053" y="4571995"/>
                </a:lnTo>
                <a:lnTo>
                  <a:pt x="8195700" y="4158642"/>
                </a:lnTo>
                <a:lnTo>
                  <a:pt x="7782346" y="4571997"/>
                </a:lnTo>
                <a:lnTo>
                  <a:pt x="7730103" y="4571997"/>
                </a:lnTo>
                <a:lnTo>
                  <a:pt x="8169579" y="4132521"/>
                </a:lnTo>
                <a:lnTo>
                  <a:pt x="7699096" y="3662037"/>
                </a:lnTo>
                <a:lnTo>
                  <a:pt x="7641624" y="3662037"/>
                </a:lnTo>
                <a:lnTo>
                  <a:pt x="7171140" y="4132521"/>
                </a:lnTo>
                <a:lnTo>
                  <a:pt x="7610615" y="4571996"/>
                </a:lnTo>
                <a:lnTo>
                  <a:pt x="7558371" y="4571996"/>
                </a:lnTo>
                <a:lnTo>
                  <a:pt x="7145018" y="4158643"/>
                </a:lnTo>
                <a:lnTo>
                  <a:pt x="6731665" y="4571996"/>
                </a:lnTo>
                <a:lnTo>
                  <a:pt x="6679421" y="4571997"/>
                </a:lnTo>
                <a:lnTo>
                  <a:pt x="7118896" y="4132521"/>
                </a:lnTo>
                <a:lnTo>
                  <a:pt x="6648412" y="3662037"/>
                </a:lnTo>
                <a:lnTo>
                  <a:pt x="6590942" y="3662037"/>
                </a:lnTo>
                <a:lnTo>
                  <a:pt x="6120458" y="4132521"/>
                </a:lnTo>
                <a:lnTo>
                  <a:pt x="6559933" y="4571996"/>
                </a:lnTo>
                <a:lnTo>
                  <a:pt x="6507689" y="4571996"/>
                </a:lnTo>
                <a:lnTo>
                  <a:pt x="6094336" y="4158643"/>
                </a:lnTo>
                <a:lnTo>
                  <a:pt x="5680986" y="4571994"/>
                </a:lnTo>
                <a:lnTo>
                  <a:pt x="5628742" y="4571994"/>
                </a:lnTo>
                <a:lnTo>
                  <a:pt x="6068215" y="4132521"/>
                </a:lnTo>
                <a:lnTo>
                  <a:pt x="5597730" y="3662037"/>
                </a:lnTo>
                <a:lnTo>
                  <a:pt x="5540260" y="3662037"/>
                </a:lnTo>
                <a:lnTo>
                  <a:pt x="5069776" y="4132521"/>
                </a:lnTo>
                <a:lnTo>
                  <a:pt x="5509251" y="4571996"/>
                </a:lnTo>
                <a:lnTo>
                  <a:pt x="5457007" y="4571996"/>
                </a:lnTo>
                <a:lnTo>
                  <a:pt x="5043654" y="4158643"/>
                </a:lnTo>
                <a:lnTo>
                  <a:pt x="4630302" y="4571995"/>
                </a:lnTo>
                <a:lnTo>
                  <a:pt x="4578058" y="4571995"/>
                </a:lnTo>
                <a:lnTo>
                  <a:pt x="5017532" y="4132521"/>
                </a:lnTo>
                <a:lnTo>
                  <a:pt x="4547048" y="3662037"/>
                </a:lnTo>
                <a:lnTo>
                  <a:pt x="4489581" y="3662037"/>
                </a:lnTo>
                <a:lnTo>
                  <a:pt x="4019114" y="4132522"/>
                </a:lnTo>
                <a:lnTo>
                  <a:pt x="4458569" y="4571996"/>
                </a:lnTo>
                <a:lnTo>
                  <a:pt x="4406325" y="4571996"/>
                </a:lnTo>
                <a:lnTo>
                  <a:pt x="3992992" y="4158644"/>
                </a:lnTo>
                <a:lnTo>
                  <a:pt x="3579640" y="4571995"/>
                </a:lnTo>
                <a:lnTo>
                  <a:pt x="3527396" y="4571995"/>
                </a:lnTo>
                <a:lnTo>
                  <a:pt x="3966870" y="4132522"/>
                </a:lnTo>
                <a:lnTo>
                  <a:pt x="3496383" y="3662037"/>
                </a:lnTo>
                <a:lnTo>
                  <a:pt x="3438916" y="3662037"/>
                </a:lnTo>
                <a:lnTo>
                  <a:pt x="2968432" y="4132520"/>
                </a:lnTo>
                <a:lnTo>
                  <a:pt x="3407909" y="4571995"/>
                </a:lnTo>
                <a:lnTo>
                  <a:pt x="3355664" y="4571995"/>
                </a:lnTo>
                <a:lnTo>
                  <a:pt x="2942310" y="4158642"/>
                </a:lnTo>
                <a:lnTo>
                  <a:pt x="2528960" y="4571994"/>
                </a:lnTo>
                <a:lnTo>
                  <a:pt x="2476716" y="4571994"/>
                </a:lnTo>
                <a:lnTo>
                  <a:pt x="2916189" y="4132521"/>
                </a:lnTo>
                <a:lnTo>
                  <a:pt x="2445706" y="3662037"/>
                </a:lnTo>
                <a:lnTo>
                  <a:pt x="2388237" y="3662037"/>
                </a:lnTo>
                <a:lnTo>
                  <a:pt x="1917750" y="4132522"/>
                </a:lnTo>
                <a:lnTo>
                  <a:pt x="2357226" y="4571995"/>
                </a:lnTo>
                <a:lnTo>
                  <a:pt x="2304983" y="4571996"/>
                </a:lnTo>
                <a:lnTo>
                  <a:pt x="1891628" y="4158644"/>
                </a:lnTo>
                <a:lnTo>
                  <a:pt x="1478287" y="4571994"/>
                </a:lnTo>
                <a:lnTo>
                  <a:pt x="1426043" y="4571994"/>
                </a:lnTo>
                <a:lnTo>
                  <a:pt x="1865506" y="4132522"/>
                </a:lnTo>
                <a:lnTo>
                  <a:pt x="1395028" y="3662037"/>
                </a:lnTo>
                <a:lnTo>
                  <a:pt x="1337560" y="3662037"/>
                </a:lnTo>
                <a:lnTo>
                  <a:pt x="867065" y="4132523"/>
                </a:lnTo>
                <a:lnTo>
                  <a:pt x="1306545" y="4571995"/>
                </a:lnTo>
                <a:lnTo>
                  <a:pt x="1254301" y="4571995"/>
                </a:lnTo>
                <a:lnTo>
                  <a:pt x="840943" y="4158645"/>
                </a:lnTo>
                <a:lnTo>
                  <a:pt x="427592" y="4571996"/>
                </a:lnTo>
                <a:lnTo>
                  <a:pt x="375348" y="4571996"/>
                </a:lnTo>
                <a:lnTo>
                  <a:pt x="814821" y="4132522"/>
                </a:lnTo>
                <a:lnTo>
                  <a:pt x="344336" y="3662037"/>
                </a:lnTo>
                <a:lnTo>
                  <a:pt x="286868" y="3662037"/>
                </a:lnTo>
                <a:lnTo>
                  <a:pt x="2" y="3948903"/>
                </a:lnTo>
                <a:lnTo>
                  <a:pt x="2" y="3896659"/>
                </a:lnTo>
                <a:lnTo>
                  <a:pt x="258375" y="3638287"/>
                </a:lnTo>
                <a:lnTo>
                  <a:pt x="258375" y="3576075"/>
                </a:lnTo>
                <a:lnTo>
                  <a:pt x="1" y="3317701"/>
                </a:lnTo>
                <a:lnTo>
                  <a:pt x="1" y="3265457"/>
                </a:lnTo>
                <a:lnTo>
                  <a:pt x="285755" y="3551212"/>
                </a:lnTo>
                <a:lnTo>
                  <a:pt x="345449" y="3551212"/>
                </a:lnTo>
                <a:lnTo>
                  <a:pt x="814821" y="3081840"/>
                </a:lnTo>
                <a:lnTo>
                  <a:pt x="343879" y="2610898"/>
                </a:lnTo>
                <a:lnTo>
                  <a:pt x="287325" y="2610898"/>
                </a:lnTo>
                <a:lnTo>
                  <a:pt x="4" y="2898220"/>
                </a:lnTo>
                <a:lnTo>
                  <a:pt x="4" y="2845976"/>
                </a:lnTo>
                <a:lnTo>
                  <a:pt x="258377" y="2587602"/>
                </a:lnTo>
                <a:lnTo>
                  <a:pt x="258377" y="2525395"/>
                </a:lnTo>
                <a:lnTo>
                  <a:pt x="1" y="2267018"/>
                </a:lnTo>
                <a:lnTo>
                  <a:pt x="0" y="2214773"/>
                </a:lnTo>
                <a:lnTo>
                  <a:pt x="285299" y="2500073"/>
                </a:lnTo>
                <a:lnTo>
                  <a:pt x="345906" y="2500073"/>
                </a:lnTo>
                <a:lnTo>
                  <a:pt x="814821" y="2031167"/>
                </a:lnTo>
                <a:lnTo>
                  <a:pt x="341615" y="1557960"/>
                </a:lnTo>
                <a:lnTo>
                  <a:pt x="289591" y="1557960"/>
                </a:lnTo>
                <a:lnTo>
                  <a:pt x="1" y="1847551"/>
                </a:lnTo>
                <a:lnTo>
                  <a:pt x="1" y="1795307"/>
                </a:lnTo>
                <a:lnTo>
                  <a:pt x="258379" y="1536928"/>
                </a:lnTo>
                <a:lnTo>
                  <a:pt x="258379" y="1474723"/>
                </a:lnTo>
                <a:lnTo>
                  <a:pt x="1" y="1216345"/>
                </a:lnTo>
                <a:lnTo>
                  <a:pt x="1" y="1164102"/>
                </a:lnTo>
                <a:lnTo>
                  <a:pt x="283034" y="1447135"/>
                </a:lnTo>
                <a:lnTo>
                  <a:pt x="348172" y="1447135"/>
                </a:lnTo>
                <a:lnTo>
                  <a:pt x="814820" y="980485"/>
                </a:lnTo>
                <a:lnTo>
                  <a:pt x="344400" y="510063"/>
                </a:lnTo>
                <a:lnTo>
                  <a:pt x="286802" y="510063"/>
                </a:lnTo>
                <a:lnTo>
                  <a:pt x="2" y="796868"/>
                </a:lnTo>
                <a:lnTo>
                  <a:pt x="2" y="744627"/>
                </a:lnTo>
                <a:lnTo>
                  <a:pt x="258382" y="486240"/>
                </a:lnTo>
                <a:lnTo>
                  <a:pt x="258382" y="424044"/>
                </a:lnTo>
                <a:lnTo>
                  <a:pt x="2" y="165665"/>
                </a:lnTo>
                <a:lnTo>
                  <a:pt x="2" y="113421"/>
                </a:lnTo>
                <a:lnTo>
                  <a:pt x="285819" y="399238"/>
                </a:lnTo>
                <a:lnTo>
                  <a:pt x="345383" y="399238"/>
                </a:lnTo>
                <a:lnTo>
                  <a:pt x="744619" y="2"/>
                </a:lnTo>
                <a:lnTo>
                  <a:pt x="796863" y="2"/>
                </a:lnTo>
                <a:lnTo>
                  <a:pt x="369206" y="427659"/>
                </a:lnTo>
                <a:lnTo>
                  <a:pt x="369206" y="482625"/>
                </a:lnTo>
                <a:lnTo>
                  <a:pt x="840942" y="954363"/>
                </a:lnTo>
                <a:lnTo>
                  <a:pt x="1309198" y="486115"/>
                </a:lnTo>
                <a:lnTo>
                  <a:pt x="1309198" y="424170"/>
                </a:lnTo>
                <a:lnTo>
                  <a:pt x="885018" y="1"/>
                </a:lnTo>
                <a:lnTo>
                  <a:pt x="937262" y="1"/>
                </a:lnTo>
                <a:lnTo>
                  <a:pt x="1336510" y="399238"/>
                </a:lnTo>
                <a:lnTo>
                  <a:pt x="1396075" y="399238"/>
                </a:lnTo>
                <a:lnTo>
                  <a:pt x="1795305" y="3"/>
                </a:lnTo>
                <a:lnTo>
                  <a:pt x="1847547" y="3"/>
                </a:lnTo>
                <a:lnTo>
                  <a:pt x="1420024" y="427535"/>
                </a:lnTo>
                <a:lnTo>
                  <a:pt x="1420024" y="482750"/>
                </a:lnTo>
                <a:lnTo>
                  <a:pt x="1891628" y="954364"/>
                </a:lnTo>
                <a:lnTo>
                  <a:pt x="2360002" y="485990"/>
                </a:lnTo>
                <a:lnTo>
                  <a:pt x="2360002" y="424295"/>
                </a:lnTo>
                <a:lnTo>
                  <a:pt x="1935703" y="1"/>
                </a:lnTo>
                <a:lnTo>
                  <a:pt x="1987946" y="1"/>
                </a:lnTo>
                <a:lnTo>
                  <a:pt x="2387188" y="399238"/>
                </a:lnTo>
                <a:lnTo>
                  <a:pt x="2446753" y="399238"/>
                </a:lnTo>
                <a:lnTo>
                  <a:pt x="2845989" y="2"/>
                </a:lnTo>
                <a:lnTo>
                  <a:pt x="2898233" y="2"/>
                </a:lnTo>
                <a:lnTo>
                  <a:pt x="2470826" y="427409"/>
                </a:lnTo>
                <a:lnTo>
                  <a:pt x="2470826" y="482876"/>
                </a:lnTo>
                <a:lnTo>
                  <a:pt x="2942310" y="954364"/>
                </a:lnTo>
                <a:lnTo>
                  <a:pt x="3410810" y="485864"/>
                </a:lnTo>
                <a:lnTo>
                  <a:pt x="3410810" y="424421"/>
                </a:lnTo>
                <a:lnTo>
                  <a:pt x="2986387" y="1"/>
                </a:lnTo>
                <a:lnTo>
                  <a:pt x="3038634" y="1"/>
                </a:lnTo>
                <a:lnTo>
                  <a:pt x="3437870" y="399238"/>
                </a:lnTo>
                <a:lnTo>
                  <a:pt x="3497432" y="399238"/>
                </a:lnTo>
                <a:lnTo>
                  <a:pt x="3896671" y="2"/>
                </a:lnTo>
                <a:lnTo>
                  <a:pt x="3948916" y="2"/>
                </a:lnTo>
                <a:lnTo>
                  <a:pt x="3521633" y="427284"/>
                </a:lnTo>
                <a:lnTo>
                  <a:pt x="3521633" y="483002"/>
                </a:lnTo>
                <a:lnTo>
                  <a:pt x="3992992" y="954363"/>
                </a:lnTo>
                <a:lnTo>
                  <a:pt x="4461600" y="485736"/>
                </a:lnTo>
                <a:lnTo>
                  <a:pt x="4461600" y="424545"/>
                </a:lnTo>
                <a:lnTo>
                  <a:pt x="4037073" y="1"/>
                </a:lnTo>
                <a:lnTo>
                  <a:pt x="4089316" y="1"/>
                </a:lnTo>
                <a:lnTo>
                  <a:pt x="4488536" y="399238"/>
                </a:lnTo>
                <a:lnTo>
                  <a:pt x="4548098" y="399238"/>
                </a:lnTo>
                <a:lnTo>
                  <a:pt x="4947332" y="4"/>
                </a:lnTo>
                <a:lnTo>
                  <a:pt x="4999576" y="4"/>
                </a:lnTo>
                <a:lnTo>
                  <a:pt x="4572425" y="427154"/>
                </a:lnTo>
                <a:lnTo>
                  <a:pt x="4572425" y="483127"/>
                </a:lnTo>
                <a:lnTo>
                  <a:pt x="5043657" y="954361"/>
                </a:lnTo>
                <a:lnTo>
                  <a:pt x="5512408" y="485609"/>
                </a:lnTo>
                <a:lnTo>
                  <a:pt x="5512408" y="424676"/>
                </a:lnTo>
                <a:lnTo>
                  <a:pt x="5087732" y="1"/>
                </a:lnTo>
                <a:lnTo>
                  <a:pt x="5139975" y="1"/>
                </a:lnTo>
                <a:lnTo>
                  <a:pt x="5539212" y="399238"/>
                </a:lnTo>
                <a:lnTo>
                  <a:pt x="5598779" y="399238"/>
                </a:lnTo>
                <a:lnTo>
                  <a:pt x="5998015" y="2"/>
                </a:lnTo>
                <a:lnTo>
                  <a:pt x="6050259" y="2"/>
                </a:lnTo>
                <a:lnTo>
                  <a:pt x="5623233" y="427027"/>
                </a:lnTo>
                <a:lnTo>
                  <a:pt x="5623233" y="483258"/>
                </a:lnTo>
                <a:lnTo>
                  <a:pt x="6094336" y="954363"/>
                </a:lnTo>
                <a:lnTo>
                  <a:pt x="6563216" y="485481"/>
                </a:lnTo>
                <a:lnTo>
                  <a:pt x="6563216" y="42479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2900" y="4960137"/>
            <a:ext cx="5829300" cy="1463040"/>
          </a:xfrm>
        </p:spPr>
        <p:txBody>
          <a:bodyPr anchor="ctr">
            <a:normAutofit/>
          </a:bodyPr>
          <a:lstStyle>
            <a:lvl1pPr algn="r">
              <a:defRPr sz="4400" spc="200" baseline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57950" y="4960137"/>
            <a:ext cx="24003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96DFF08F-DC6B-4601-B491-B0F83F6DD2DA}" type="datetimeFigureOut">
              <a:rPr lang="en-US" smtClean="0"/>
              <a:pPr/>
              <a:t>10/26/2017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6290132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62365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10/26/2017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56393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762000"/>
            <a:ext cx="1971675" cy="5410200"/>
          </a:xfrm>
        </p:spPr>
        <p:txBody>
          <a:bodyPr vert="eaVert" lIns="45720" tIns="91440" rIns="45720" bIns="91440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42950" y="762000"/>
            <a:ext cx="5686425" cy="5410200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10/26/2017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7543800" y="173563"/>
            <a:ext cx="0" cy="6858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18142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10/26/2017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35772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4960137"/>
            <a:ext cx="5829300" cy="1463040"/>
          </a:xfrm>
        </p:spPr>
        <p:txBody>
          <a:bodyPr anchor="ctr">
            <a:normAutofit/>
          </a:bodyPr>
          <a:lstStyle>
            <a:lvl1pPr algn="r">
              <a:defRPr sz="4400" b="0" spc="200" baseline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57950" y="4960137"/>
            <a:ext cx="24003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10/26/2017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6290132" y="5264106"/>
            <a:ext cx="0" cy="91440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0" y="0"/>
            <a:ext cx="9144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Freeform 9"/>
          <p:cNvSpPr/>
          <p:nvPr/>
        </p:nvSpPr>
        <p:spPr>
          <a:xfrm>
            <a:off x="14" y="6"/>
            <a:ext cx="9143987" cy="4571997"/>
          </a:xfrm>
          <a:custGeom>
            <a:avLst/>
            <a:gdLst/>
            <a:ahLst/>
            <a:cxnLst/>
            <a:rect l="l" t="t" r="r" b="b"/>
            <a:pathLst>
              <a:path w="9143987" h="4571997">
                <a:moveTo>
                  <a:pt x="1" y="4316132"/>
                </a:moveTo>
                <a:lnTo>
                  <a:pt x="255863" y="4571994"/>
                </a:lnTo>
                <a:lnTo>
                  <a:pt x="203619" y="4571994"/>
                </a:lnTo>
                <a:lnTo>
                  <a:pt x="1" y="4368376"/>
                </a:lnTo>
                <a:close/>
                <a:moveTo>
                  <a:pt x="9143985" y="4208793"/>
                </a:moveTo>
                <a:lnTo>
                  <a:pt x="9143985" y="4261037"/>
                </a:lnTo>
                <a:lnTo>
                  <a:pt x="8833027" y="4571996"/>
                </a:lnTo>
                <a:lnTo>
                  <a:pt x="8780783" y="4571996"/>
                </a:lnTo>
                <a:close/>
                <a:moveTo>
                  <a:pt x="8664832" y="4076819"/>
                </a:moveTo>
                <a:lnTo>
                  <a:pt x="8775657" y="4076819"/>
                </a:lnTo>
                <a:lnTo>
                  <a:pt x="8775657" y="4187644"/>
                </a:lnTo>
                <a:lnTo>
                  <a:pt x="8664832" y="4187644"/>
                </a:lnTo>
                <a:close/>
                <a:moveTo>
                  <a:pt x="7614024" y="4076819"/>
                </a:moveTo>
                <a:lnTo>
                  <a:pt x="7724849" y="4076819"/>
                </a:lnTo>
                <a:lnTo>
                  <a:pt x="7724849" y="4187644"/>
                </a:lnTo>
                <a:lnTo>
                  <a:pt x="7614024" y="4187644"/>
                </a:lnTo>
                <a:close/>
                <a:moveTo>
                  <a:pt x="6563216" y="4076819"/>
                </a:moveTo>
                <a:lnTo>
                  <a:pt x="6674041" y="4076819"/>
                </a:lnTo>
                <a:lnTo>
                  <a:pt x="6674041" y="4187644"/>
                </a:lnTo>
                <a:lnTo>
                  <a:pt x="6563216" y="4187644"/>
                </a:lnTo>
                <a:close/>
                <a:moveTo>
                  <a:pt x="5512408" y="4076819"/>
                </a:moveTo>
                <a:lnTo>
                  <a:pt x="5623233" y="4076819"/>
                </a:lnTo>
                <a:lnTo>
                  <a:pt x="5623233" y="4187644"/>
                </a:lnTo>
                <a:lnTo>
                  <a:pt x="5512408" y="4187644"/>
                </a:lnTo>
                <a:close/>
                <a:moveTo>
                  <a:pt x="4461600" y="4076819"/>
                </a:moveTo>
                <a:lnTo>
                  <a:pt x="4572425" y="4076819"/>
                </a:lnTo>
                <a:lnTo>
                  <a:pt x="4572425" y="4187644"/>
                </a:lnTo>
                <a:lnTo>
                  <a:pt x="4461600" y="4187644"/>
                </a:lnTo>
                <a:close/>
                <a:moveTo>
                  <a:pt x="3410793" y="4076819"/>
                </a:moveTo>
                <a:lnTo>
                  <a:pt x="3521618" y="4076819"/>
                </a:lnTo>
                <a:lnTo>
                  <a:pt x="3521618" y="4187644"/>
                </a:lnTo>
                <a:lnTo>
                  <a:pt x="3410793" y="4187644"/>
                </a:lnTo>
                <a:close/>
                <a:moveTo>
                  <a:pt x="2359985" y="4076819"/>
                </a:moveTo>
                <a:lnTo>
                  <a:pt x="2470810" y="4076819"/>
                </a:lnTo>
                <a:lnTo>
                  <a:pt x="2470810" y="4187644"/>
                </a:lnTo>
                <a:lnTo>
                  <a:pt x="2359985" y="4187644"/>
                </a:lnTo>
                <a:close/>
                <a:moveTo>
                  <a:pt x="1309177" y="4076819"/>
                </a:moveTo>
                <a:lnTo>
                  <a:pt x="1420002" y="4076819"/>
                </a:lnTo>
                <a:lnTo>
                  <a:pt x="1420002" y="4187644"/>
                </a:lnTo>
                <a:lnTo>
                  <a:pt x="1309177" y="4187644"/>
                </a:lnTo>
                <a:close/>
                <a:moveTo>
                  <a:pt x="258369" y="4076819"/>
                </a:moveTo>
                <a:lnTo>
                  <a:pt x="369194" y="4076819"/>
                </a:lnTo>
                <a:lnTo>
                  <a:pt x="369194" y="4187644"/>
                </a:lnTo>
                <a:lnTo>
                  <a:pt x="258369" y="4187644"/>
                </a:lnTo>
                <a:close/>
                <a:moveTo>
                  <a:pt x="8139428" y="3551212"/>
                </a:moveTo>
                <a:lnTo>
                  <a:pt x="8250253" y="3551212"/>
                </a:lnTo>
                <a:lnTo>
                  <a:pt x="8250253" y="3662037"/>
                </a:lnTo>
                <a:lnTo>
                  <a:pt x="8139428" y="3662037"/>
                </a:lnTo>
                <a:close/>
                <a:moveTo>
                  <a:pt x="7088620" y="3551212"/>
                </a:moveTo>
                <a:lnTo>
                  <a:pt x="7199445" y="3551212"/>
                </a:lnTo>
                <a:lnTo>
                  <a:pt x="7199445" y="3662037"/>
                </a:lnTo>
                <a:lnTo>
                  <a:pt x="7088620" y="3662037"/>
                </a:lnTo>
                <a:close/>
                <a:moveTo>
                  <a:pt x="6037812" y="3551212"/>
                </a:moveTo>
                <a:lnTo>
                  <a:pt x="6148637" y="3551212"/>
                </a:lnTo>
                <a:lnTo>
                  <a:pt x="6148637" y="3662037"/>
                </a:lnTo>
                <a:lnTo>
                  <a:pt x="6037812" y="3662037"/>
                </a:lnTo>
                <a:close/>
                <a:moveTo>
                  <a:pt x="4987004" y="3551212"/>
                </a:moveTo>
                <a:lnTo>
                  <a:pt x="5097829" y="3551212"/>
                </a:lnTo>
                <a:lnTo>
                  <a:pt x="5097829" y="3662037"/>
                </a:lnTo>
                <a:lnTo>
                  <a:pt x="4987004" y="3662037"/>
                </a:lnTo>
                <a:close/>
                <a:moveTo>
                  <a:pt x="3936204" y="3551212"/>
                </a:moveTo>
                <a:lnTo>
                  <a:pt x="4047028" y="3551212"/>
                </a:lnTo>
                <a:lnTo>
                  <a:pt x="4047028" y="3662037"/>
                </a:lnTo>
                <a:lnTo>
                  <a:pt x="3936204" y="3662037"/>
                </a:lnTo>
                <a:close/>
                <a:moveTo>
                  <a:pt x="2885395" y="3551212"/>
                </a:moveTo>
                <a:lnTo>
                  <a:pt x="2996220" y="3551212"/>
                </a:lnTo>
                <a:lnTo>
                  <a:pt x="2996220" y="3662037"/>
                </a:lnTo>
                <a:lnTo>
                  <a:pt x="2885395" y="3662037"/>
                </a:lnTo>
                <a:close/>
                <a:moveTo>
                  <a:pt x="1834587" y="3551212"/>
                </a:moveTo>
                <a:lnTo>
                  <a:pt x="1945412" y="3551212"/>
                </a:lnTo>
                <a:lnTo>
                  <a:pt x="1945412" y="3662037"/>
                </a:lnTo>
                <a:lnTo>
                  <a:pt x="1834587" y="3662037"/>
                </a:lnTo>
                <a:close/>
                <a:moveTo>
                  <a:pt x="783778" y="3551212"/>
                </a:moveTo>
                <a:lnTo>
                  <a:pt x="894603" y="3551212"/>
                </a:lnTo>
                <a:lnTo>
                  <a:pt x="894603" y="3662037"/>
                </a:lnTo>
                <a:lnTo>
                  <a:pt x="783778" y="3662037"/>
                </a:lnTo>
                <a:close/>
                <a:moveTo>
                  <a:pt x="2942310" y="3107962"/>
                </a:moveTo>
                <a:lnTo>
                  <a:pt x="2470818" y="3579456"/>
                </a:lnTo>
                <a:lnTo>
                  <a:pt x="2470818" y="3634904"/>
                </a:lnTo>
                <a:lnTo>
                  <a:pt x="2942310" y="4106399"/>
                </a:lnTo>
                <a:lnTo>
                  <a:pt x="3410800" y="3637911"/>
                </a:lnTo>
                <a:lnTo>
                  <a:pt x="3410800" y="3576450"/>
                </a:lnTo>
                <a:close/>
                <a:moveTo>
                  <a:pt x="8195700" y="3107962"/>
                </a:moveTo>
                <a:lnTo>
                  <a:pt x="7724849" y="3578813"/>
                </a:lnTo>
                <a:lnTo>
                  <a:pt x="7724849" y="3635545"/>
                </a:lnTo>
                <a:lnTo>
                  <a:pt x="8195702" y="4106398"/>
                </a:lnTo>
                <a:lnTo>
                  <a:pt x="8664832" y="3637268"/>
                </a:lnTo>
                <a:lnTo>
                  <a:pt x="8664832" y="3577094"/>
                </a:lnTo>
                <a:close/>
                <a:moveTo>
                  <a:pt x="5043655" y="3107962"/>
                </a:moveTo>
                <a:lnTo>
                  <a:pt x="4572425" y="3579192"/>
                </a:lnTo>
                <a:lnTo>
                  <a:pt x="4572425" y="3635169"/>
                </a:lnTo>
                <a:lnTo>
                  <a:pt x="5043654" y="4106399"/>
                </a:lnTo>
                <a:lnTo>
                  <a:pt x="5512408" y="3637645"/>
                </a:lnTo>
                <a:lnTo>
                  <a:pt x="5512408" y="3576714"/>
                </a:lnTo>
                <a:close/>
                <a:moveTo>
                  <a:pt x="840943" y="3107962"/>
                </a:moveTo>
                <a:lnTo>
                  <a:pt x="369199" y="3579705"/>
                </a:lnTo>
                <a:lnTo>
                  <a:pt x="369199" y="3634656"/>
                </a:lnTo>
                <a:lnTo>
                  <a:pt x="840943" y="4106401"/>
                </a:lnTo>
                <a:lnTo>
                  <a:pt x="1309186" y="3638165"/>
                </a:lnTo>
                <a:lnTo>
                  <a:pt x="1309186" y="3576196"/>
                </a:lnTo>
                <a:close/>
                <a:moveTo>
                  <a:pt x="3992991" y="3107961"/>
                </a:moveTo>
                <a:lnTo>
                  <a:pt x="3521625" y="3579327"/>
                </a:lnTo>
                <a:lnTo>
                  <a:pt x="3521625" y="3635034"/>
                </a:lnTo>
                <a:lnTo>
                  <a:pt x="3992992" y="4106400"/>
                </a:lnTo>
                <a:lnTo>
                  <a:pt x="4461600" y="3637773"/>
                </a:lnTo>
                <a:lnTo>
                  <a:pt x="4461600" y="3576588"/>
                </a:lnTo>
                <a:close/>
                <a:moveTo>
                  <a:pt x="1891629" y="3107961"/>
                </a:moveTo>
                <a:lnTo>
                  <a:pt x="1420011" y="3579585"/>
                </a:lnTo>
                <a:lnTo>
                  <a:pt x="1420011" y="3634777"/>
                </a:lnTo>
                <a:lnTo>
                  <a:pt x="1891629" y="4106400"/>
                </a:lnTo>
                <a:lnTo>
                  <a:pt x="2359993" y="3638038"/>
                </a:lnTo>
                <a:lnTo>
                  <a:pt x="2359993" y="3576322"/>
                </a:lnTo>
                <a:close/>
                <a:moveTo>
                  <a:pt x="6094336" y="3107961"/>
                </a:moveTo>
                <a:lnTo>
                  <a:pt x="5623233" y="3579064"/>
                </a:lnTo>
                <a:lnTo>
                  <a:pt x="5623233" y="3635295"/>
                </a:lnTo>
                <a:lnTo>
                  <a:pt x="6094336" y="4106399"/>
                </a:lnTo>
                <a:lnTo>
                  <a:pt x="6563216" y="3637520"/>
                </a:lnTo>
                <a:lnTo>
                  <a:pt x="6563216" y="3576841"/>
                </a:lnTo>
                <a:close/>
                <a:moveTo>
                  <a:pt x="7145019" y="3107960"/>
                </a:moveTo>
                <a:lnTo>
                  <a:pt x="6674041" y="3578938"/>
                </a:lnTo>
                <a:lnTo>
                  <a:pt x="6674041" y="3635421"/>
                </a:lnTo>
                <a:lnTo>
                  <a:pt x="7145018" y="4106399"/>
                </a:lnTo>
                <a:lnTo>
                  <a:pt x="7614024" y="3637394"/>
                </a:lnTo>
                <a:lnTo>
                  <a:pt x="7614024" y="3576965"/>
                </a:lnTo>
                <a:close/>
                <a:moveTo>
                  <a:pt x="8664832" y="3027337"/>
                </a:moveTo>
                <a:lnTo>
                  <a:pt x="8775657" y="3027337"/>
                </a:lnTo>
                <a:lnTo>
                  <a:pt x="8775657" y="3138162"/>
                </a:lnTo>
                <a:lnTo>
                  <a:pt x="8664832" y="3138162"/>
                </a:lnTo>
                <a:close/>
                <a:moveTo>
                  <a:pt x="7614024" y="3027337"/>
                </a:moveTo>
                <a:lnTo>
                  <a:pt x="7724849" y="3027337"/>
                </a:lnTo>
                <a:lnTo>
                  <a:pt x="7724849" y="3138162"/>
                </a:lnTo>
                <a:lnTo>
                  <a:pt x="7614024" y="3138162"/>
                </a:lnTo>
                <a:close/>
                <a:moveTo>
                  <a:pt x="6563216" y="3027337"/>
                </a:moveTo>
                <a:lnTo>
                  <a:pt x="6674041" y="3027337"/>
                </a:lnTo>
                <a:lnTo>
                  <a:pt x="6674041" y="3138162"/>
                </a:lnTo>
                <a:lnTo>
                  <a:pt x="6563216" y="3138162"/>
                </a:lnTo>
                <a:close/>
                <a:moveTo>
                  <a:pt x="5512408" y="3027337"/>
                </a:moveTo>
                <a:lnTo>
                  <a:pt x="5623233" y="3027337"/>
                </a:lnTo>
                <a:lnTo>
                  <a:pt x="5623233" y="3138162"/>
                </a:lnTo>
                <a:lnTo>
                  <a:pt x="5512408" y="3138162"/>
                </a:lnTo>
                <a:close/>
                <a:moveTo>
                  <a:pt x="4461600" y="3027337"/>
                </a:moveTo>
                <a:lnTo>
                  <a:pt x="4572425" y="3027337"/>
                </a:lnTo>
                <a:lnTo>
                  <a:pt x="4572425" y="3138162"/>
                </a:lnTo>
                <a:lnTo>
                  <a:pt x="4461600" y="3138162"/>
                </a:lnTo>
                <a:close/>
                <a:moveTo>
                  <a:pt x="3410798" y="3027337"/>
                </a:moveTo>
                <a:lnTo>
                  <a:pt x="3521622" y="3027337"/>
                </a:lnTo>
                <a:lnTo>
                  <a:pt x="3521622" y="3138162"/>
                </a:lnTo>
                <a:lnTo>
                  <a:pt x="3410798" y="3138162"/>
                </a:lnTo>
                <a:close/>
                <a:moveTo>
                  <a:pt x="2359990" y="3027337"/>
                </a:moveTo>
                <a:lnTo>
                  <a:pt x="2470815" y="3027337"/>
                </a:lnTo>
                <a:lnTo>
                  <a:pt x="2470815" y="3138162"/>
                </a:lnTo>
                <a:lnTo>
                  <a:pt x="2359990" y="3138162"/>
                </a:lnTo>
                <a:close/>
                <a:moveTo>
                  <a:pt x="1309183" y="3027337"/>
                </a:moveTo>
                <a:lnTo>
                  <a:pt x="1420008" y="3027337"/>
                </a:lnTo>
                <a:lnTo>
                  <a:pt x="1420008" y="3138162"/>
                </a:lnTo>
                <a:lnTo>
                  <a:pt x="1309183" y="3138162"/>
                </a:lnTo>
                <a:close/>
                <a:moveTo>
                  <a:pt x="258373" y="3027337"/>
                </a:moveTo>
                <a:lnTo>
                  <a:pt x="369197" y="3027337"/>
                </a:lnTo>
                <a:lnTo>
                  <a:pt x="369197" y="3138162"/>
                </a:lnTo>
                <a:lnTo>
                  <a:pt x="258373" y="3138162"/>
                </a:lnTo>
                <a:close/>
                <a:moveTo>
                  <a:pt x="7642081" y="2610898"/>
                </a:moveTo>
                <a:lnTo>
                  <a:pt x="7171142" y="3081837"/>
                </a:lnTo>
                <a:lnTo>
                  <a:pt x="7640516" y="3551212"/>
                </a:lnTo>
                <a:lnTo>
                  <a:pt x="7700206" y="3551212"/>
                </a:lnTo>
                <a:lnTo>
                  <a:pt x="8169578" y="3081840"/>
                </a:lnTo>
                <a:lnTo>
                  <a:pt x="7698636" y="2610898"/>
                </a:lnTo>
                <a:close/>
                <a:moveTo>
                  <a:pt x="6591400" y="2610898"/>
                </a:moveTo>
                <a:lnTo>
                  <a:pt x="6120458" y="3081839"/>
                </a:lnTo>
                <a:lnTo>
                  <a:pt x="6589831" y="3551212"/>
                </a:lnTo>
                <a:lnTo>
                  <a:pt x="6649523" y="3551212"/>
                </a:lnTo>
                <a:lnTo>
                  <a:pt x="7118897" y="3081838"/>
                </a:lnTo>
                <a:lnTo>
                  <a:pt x="6647958" y="2610898"/>
                </a:lnTo>
                <a:close/>
                <a:moveTo>
                  <a:pt x="5540719" y="2610898"/>
                </a:moveTo>
                <a:lnTo>
                  <a:pt x="5069777" y="3081840"/>
                </a:lnTo>
                <a:lnTo>
                  <a:pt x="5539149" y="3551212"/>
                </a:lnTo>
                <a:lnTo>
                  <a:pt x="5598841" y="3551212"/>
                </a:lnTo>
                <a:lnTo>
                  <a:pt x="6068214" y="3081839"/>
                </a:lnTo>
                <a:lnTo>
                  <a:pt x="5597273" y="2610898"/>
                </a:lnTo>
                <a:close/>
                <a:moveTo>
                  <a:pt x="4490037" y="2610898"/>
                </a:moveTo>
                <a:lnTo>
                  <a:pt x="4019113" y="3081839"/>
                </a:lnTo>
                <a:lnTo>
                  <a:pt x="4488468" y="3551212"/>
                </a:lnTo>
                <a:lnTo>
                  <a:pt x="4548161" y="3551212"/>
                </a:lnTo>
                <a:lnTo>
                  <a:pt x="5017533" y="3081840"/>
                </a:lnTo>
                <a:lnTo>
                  <a:pt x="4546591" y="2610898"/>
                </a:lnTo>
                <a:close/>
                <a:moveTo>
                  <a:pt x="3439375" y="2610898"/>
                </a:moveTo>
                <a:lnTo>
                  <a:pt x="2968432" y="3081840"/>
                </a:lnTo>
                <a:lnTo>
                  <a:pt x="3437804" y="3551212"/>
                </a:lnTo>
                <a:lnTo>
                  <a:pt x="3497496" y="3551212"/>
                </a:lnTo>
                <a:lnTo>
                  <a:pt x="3966869" y="3081840"/>
                </a:lnTo>
                <a:lnTo>
                  <a:pt x="3495925" y="2610898"/>
                </a:lnTo>
                <a:close/>
                <a:moveTo>
                  <a:pt x="2388694" y="2610898"/>
                </a:moveTo>
                <a:lnTo>
                  <a:pt x="1917751" y="3081839"/>
                </a:lnTo>
                <a:lnTo>
                  <a:pt x="2387125" y="3551212"/>
                </a:lnTo>
                <a:lnTo>
                  <a:pt x="2446818" y="3551212"/>
                </a:lnTo>
                <a:lnTo>
                  <a:pt x="2916188" y="3081841"/>
                </a:lnTo>
                <a:lnTo>
                  <a:pt x="2445246" y="2610898"/>
                </a:lnTo>
                <a:close/>
                <a:moveTo>
                  <a:pt x="1338016" y="2610898"/>
                </a:moveTo>
                <a:lnTo>
                  <a:pt x="867065" y="3081840"/>
                </a:lnTo>
                <a:lnTo>
                  <a:pt x="1336446" y="3551212"/>
                </a:lnTo>
                <a:lnTo>
                  <a:pt x="1396142" y="3551212"/>
                </a:lnTo>
                <a:lnTo>
                  <a:pt x="1865507" y="3081839"/>
                </a:lnTo>
                <a:lnTo>
                  <a:pt x="1394572" y="2610898"/>
                </a:lnTo>
                <a:close/>
                <a:moveTo>
                  <a:pt x="8139428" y="2500073"/>
                </a:moveTo>
                <a:lnTo>
                  <a:pt x="8250253" y="2500073"/>
                </a:lnTo>
                <a:lnTo>
                  <a:pt x="8250253" y="2610898"/>
                </a:lnTo>
                <a:lnTo>
                  <a:pt x="8139428" y="2610898"/>
                </a:lnTo>
                <a:close/>
                <a:moveTo>
                  <a:pt x="7088620" y="2500073"/>
                </a:moveTo>
                <a:lnTo>
                  <a:pt x="7199445" y="2500073"/>
                </a:lnTo>
                <a:lnTo>
                  <a:pt x="7199445" y="2610898"/>
                </a:lnTo>
                <a:lnTo>
                  <a:pt x="7088620" y="2610898"/>
                </a:lnTo>
                <a:close/>
                <a:moveTo>
                  <a:pt x="6037812" y="2500073"/>
                </a:moveTo>
                <a:lnTo>
                  <a:pt x="6148637" y="2500073"/>
                </a:lnTo>
                <a:lnTo>
                  <a:pt x="6148637" y="2610898"/>
                </a:lnTo>
                <a:lnTo>
                  <a:pt x="6037812" y="2610898"/>
                </a:lnTo>
                <a:close/>
                <a:moveTo>
                  <a:pt x="4987004" y="2500073"/>
                </a:moveTo>
                <a:lnTo>
                  <a:pt x="5097829" y="2500073"/>
                </a:lnTo>
                <a:lnTo>
                  <a:pt x="5097829" y="2610898"/>
                </a:lnTo>
                <a:lnTo>
                  <a:pt x="4987004" y="2610898"/>
                </a:lnTo>
                <a:close/>
                <a:moveTo>
                  <a:pt x="3936207" y="2500073"/>
                </a:moveTo>
                <a:lnTo>
                  <a:pt x="4047031" y="2500073"/>
                </a:lnTo>
                <a:lnTo>
                  <a:pt x="4047031" y="2610898"/>
                </a:lnTo>
                <a:lnTo>
                  <a:pt x="3936207" y="2610898"/>
                </a:lnTo>
                <a:close/>
                <a:moveTo>
                  <a:pt x="2885399" y="2500073"/>
                </a:moveTo>
                <a:lnTo>
                  <a:pt x="2996223" y="2500073"/>
                </a:lnTo>
                <a:lnTo>
                  <a:pt x="2996223" y="2610898"/>
                </a:lnTo>
                <a:lnTo>
                  <a:pt x="2885399" y="2610898"/>
                </a:lnTo>
                <a:close/>
                <a:moveTo>
                  <a:pt x="1834589" y="2500073"/>
                </a:moveTo>
                <a:lnTo>
                  <a:pt x="1945415" y="2500073"/>
                </a:lnTo>
                <a:lnTo>
                  <a:pt x="1945415" y="2610898"/>
                </a:lnTo>
                <a:lnTo>
                  <a:pt x="1834589" y="2610898"/>
                </a:lnTo>
                <a:close/>
                <a:moveTo>
                  <a:pt x="783780" y="2500073"/>
                </a:moveTo>
                <a:lnTo>
                  <a:pt x="894605" y="2500073"/>
                </a:lnTo>
                <a:lnTo>
                  <a:pt x="894605" y="2610898"/>
                </a:lnTo>
                <a:lnTo>
                  <a:pt x="783780" y="2610898"/>
                </a:lnTo>
                <a:close/>
                <a:moveTo>
                  <a:pt x="1891628" y="2057290"/>
                </a:moveTo>
                <a:lnTo>
                  <a:pt x="1420016" y="2528900"/>
                </a:lnTo>
                <a:lnTo>
                  <a:pt x="1420016" y="2584097"/>
                </a:lnTo>
                <a:lnTo>
                  <a:pt x="1891629" y="3055718"/>
                </a:lnTo>
                <a:lnTo>
                  <a:pt x="2359995" y="2587353"/>
                </a:lnTo>
                <a:lnTo>
                  <a:pt x="2359995" y="2525647"/>
                </a:lnTo>
                <a:close/>
                <a:moveTo>
                  <a:pt x="2942310" y="2057290"/>
                </a:moveTo>
                <a:lnTo>
                  <a:pt x="2470820" y="2528772"/>
                </a:lnTo>
                <a:lnTo>
                  <a:pt x="2470820" y="2584228"/>
                </a:lnTo>
                <a:lnTo>
                  <a:pt x="2942310" y="3055719"/>
                </a:lnTo>
                <a:lnTo>
                  <a:pt x="3410803" y="2587227"/>
                </a:lnTo>
                <a:lnTo>
                  <a:pt x="3410803" y="2525772"/>
                </a:lnTo>
                <a:close/>
                <a:moveTo>
                  <a:pt x="3992992" y="2057289"/>
                </a:moveTo>
                <a:lnTo>
                  <a:pt x="3521627" y="2528644"/>
                </a:lnTo>
                <a:lnTo>
                  <a:pt x="3521627" y="2584355"/>
                </a:lnTo>
                <a:lnTo>
                  <a:pt x="3992992" y="3055718"/>
                </a:lnTo>
                <a:lnTo>
                  <a:pt x="4461600" y="2587092"/>
                </a:lnTo>
                <a:lnTo>
                  <a:pt x="4461600" y="2525906"/>
                </a:lnTo>
                <a:close/>
                <a:moveTo>
                  <a:pt x="7145018" y="2057289"/>
                </a:moveTo>
                <a:lnTo>
                  <a:pt x="6674041" y="2528257"/>
                </a:lnTo>
                <a:lnTo>
                  <a:pt x="6674041" y="2584737"/>
                </a:lnTo>
                <a:lnTo>
                  <a:pt x="7145020" y="3055716"/>
                </a:lnTo>
                <a:lnTo>
                  <a:pt x="7614024" y="2586712"/>
                </a:lnTo>
                <a:lnTo>
                  <a:pt x="7614024" y="2526286"/>
                </a:lnTo>
                <a:close/>
                <a:moveTo>
                  <a:pt x="5043655" y="2057288"/>
                </a:moveTo>
                <a:lnTo>
                  <a:pt x="4572425" y="2528510"/>
                </a:lnTo>
                <a:lnTo>
                  <a:pt x="4572425" y="2584487"/>
                </a:lnTo>
                <a:lnTo>
                  <a:pt x="5043655" y="3055718"/>
                </a:lnTo>
                <a:lnTo>
                  <a:pt x="5512408" y="2586964"/>
                </a:lnTo>
                <a:lnTo>
                  <a:pt x="5512408" y="2526033"/>
                </a:lnTo>
                <a:close/>
                <a:moveTo>
                  <a:pt x="840943" y="2057288"/>
                </a:moveTo>
                <a:lnTo>
                  <a:pt x="369202" y="2529021"/>
                </a:lnTo>
                <a:lnTo>
                  <a:pt x="369202" y="2583976"/>
                </a:lnTo>
                <a:lnTo>
                  <a:pt x="840943" y="3055718"/>
                </a:lnTo>
                <a:lnTo>
                  <a:pt x="1309190" y="2587479"/>
                </a:lnTo>
                <a:lnTo>
                  <a:pt x="1309190" y="2525518"/>
                </a:lnTo>
                <a:close/>
                <a:moveTo>
                  <a:pt x="8195701" y="2057287"/>
                </a:moveTo>
                <a:lnTo>
                  <a:pt x="7724849" y="2528130"/>
                </a:lnTo>
                <a:lnTo>
                  <a:pt x="7724849" y="2584867"/>
                </a:lnTo>
                <a:lnTo>
                  <a:pt x="8195700" y="3055717"/>
                </a:lnTo>
                <a:lnTo>
                  <a:pt x="8664832" y="2586585"/>
                </a:lnTo>
                <a:lnTo>
                  <a:pt x="8664832" y="2526410"/>
                </a:lnTo>
                <a:close/>
                <a:moveTo>
                  <a:pt x="6094339" y="2057287"/>
                </a:moveTo>
                <a:lnTo>
                  <a:pt x="5623233" y="2528385"/>
                </a:lnTo>
                <a:lnTo>
                  <a:pt x="5623233" y="2584613"/>
                </a:lnTo>
                <a:lnTo>
                  <a:pt x="6094336" y="3055717"/>
                </a:lnTo>
                <a:lnTo>
                  <a:pt x="6563216" y="2586838"/>
                </a:lnTo>
                <a:lnTo>
                  <a:pt x="6563216" y="2526156"/>
                </a:lnTo>
                <a:close/>
                <a:moveTo>
                  <a:pt x="1309181" y="1973451"/>
                </a:moveTo>
                <a:lnTo>
                  <a:pt x="1420005" y="1973451"/>
                </a:lnTo>
                <a:lnTo>
                  <a:pt x="1420005" y="2084276"/>
                </a:lnTo>
                <a:lnTo>
                  <a:pt x="1309181" y="2084276"/>
                </a:lnTo>
                <a:close/>
                <a:moveTo>
                  <a:pt x="258371" y="1973451"/>
                </a:moveTo>
                <a:lnTo>
                  <a:pt x="369196" y="1973451"/>
                </a:lnTo>
                <a:lnTo>
                  <a:pt x="369196" y="2084276"/>
                </a:lnTo>
                <a:lnTo>
                  <a:pt x="258371" y="2084276"/>
                </a:lnTo>
                <a:close/>
                <a:moveTo>
                  <a:pt x="3410796" y="1973451"/>
                </a:moveTo>
                <a:lnTo>
                  <a:pt x="3521621" y="1973451"/>
                </a:lnTo>
                <a:lnTo>
                  <a:pt x="3521621" y="2084276"/>
                </a:lnTo>
                <a:lnTo>
                  <a:pt x="3410796" y="2084276"/>
                </a:lnTo>
                <a:close/>
                <a:moveTo>
                  <a:pt x="2359988" y="1973451"/>
                </a:moveTo>
                <a:lnTo>
                  <a:pt x="2470813" y="1973451"/>
                </a:lnTo>
                <a:lnTo>
                  <a:pt x="2470813" y="2084276"/>
                </a:lnTo>
                <a:lnTo>
                  <a:pt x="2359988" y="2084276"/>
                </a:lnTo>
                <a:close/>
                <a:moveTo>
                  <a:pt x="4461600" y="1973451"/>
                </a:moveTo>
                <a:lnTo>
                  <a:pt x="4572425" y="1973451"/>
                </a:lnTo>
                <a:lnTo>
                  <a:pt x="4572425" y="2084276"/>
                </a:lnTo>
                <a:lnTo>
                  <a:pt x="4461600" y="2084276"/>
                </a:lnTo>
                <a:close/>
                <a:moveTo>
                  <a:pt x="6563216" y="1973451"/>
                </a:moveTo>
                <a:lnTo>
                  <a:pt x="6674041" y="1973451"/>
                </a:lnTo>
                <a:lnTo>
                  <a:pt x="6674041" y="2084276"/>
                </a:lnTo>
                <a:lnTo>
                  <a:pt x="6563216" y="2084276"/>
                </a:lnTo>
                <a:close/>
                <a:moveTo>
                  <a:pt x="5512408" y="1973451"/>
                </a:moveTo>
                <a:lnTo>
                  <a:pt x="5623233" y="1973451"/>
                </a:lnTo>
                <a:lnTo>
                  <a:pt x="5623233" y="2084276"/>
                </a:lnTo>
                <a:lnTo>
                  <a:pt x="5512408" y="2084276"/>
                </a:lnTo>
                <a:close/>
                <a:moveTo>
                  <a:pt x="8664832" y="1973450"/>
                </a:moveTo>
                <a:lnTo>
                  <a:pt x="8775657" y="1973450"/>
                </a:lnTo>
                <a:lnTo>
                  <a:pt x="8775657" y="2084275"/>
                </a:lnTo>
                <a:lnTo>
                  <a:pt x="8664832" y="2084275"/>
                </a:lnTo>
                <a:close/>
                <a:moveTo>
                  <a:pt x="7614024" y="1973450"/>
                </a:moveTo>
                <a:lnTo>
                  <a:pt x="7724849" y="1973450"/>
                </a:lnTo>
                <a:lnTo>
                  <a:pt x="7724849" y="2084275"/>
                </a:lnTo>
                <a:lnTo>
                  <a:pt x="7614024" y="2084275"/>
                </a:lnTo>
                <a:close/>
                <a:moveTo>
                  <a:pt x="1340281" y="1557960"/>
                </a:moveTo>
                <a:lnTo>
                  <a:pt x="867065" y="2031167"/>
                </a:lnTo>
                <a:lnTo>
                  <a:pt x="1335989" y="2500073"/>
                </a:lnTo>
                <a:lnTo>
                  <a:pt x="1396599" y="2500073"/>
                </a:lnTo>
                <a:lnTo>
                  <a:pt x="1865505" y="2031168"/>
                </a:lnTo>
                <a:lnTo>
                  <a:pt x="1392304" y="1557960"/>
                </a:lnTo>
                <a:close/>
                <a:moveTo>
                  <a:pt x="3441642" y="1557959"/>
                </a:moveTo>
                <a:lnTo>
                  <a:pt x="2968432" y="2031168"/>
                </a:lnTo>
                <a:lnTo>
                  <a:pt x="3437347" y="2500073"/>
                </a:lnTo>
                <a:lnTo>
                  <a:pt x="3497954" y="2500073"/>
                </a:lnTo>
                <a:lnTo>
                  <a:pt x="3966871" y="2031167"/>
                </a:lnTo>
                <a:lnTo>
                  <a:pt x="3493660" y="1557959"/>
                </a:lnTo>
                <a:close/>
                <a:moveTo>
                  <a:pt x="2390960" y="1557959"/>
                </a:moveTo>
                <a:lnTo>
                  <a:pt x="1917749" y="2031168"/>
                </a:lnTo>
                <a:lnTo>
                  <a:pt x="2386666" y="2500073"/>
                </a:lnTo>
                <a:lnTo>
                  <a:pt x="2447276" y="2500073"/>
                </a:lnTo>
                <a:lnTo>
                  <a:pt x="2916188" y="2031168"/>
                </a:lnTo>
                <a:lnTo>
                  <a:pt x="2442982" y="1557959"/>
                </a:lnTo>
                <a:close/>
                <a:moveTo>
                  <a:pt x="5542984" y="1557959"/>
                </a:moveTo>
                <a:lnTo>
                  <a:pt x="5069777" y="2031166"/>
                </a:lnTo>
                <a:lnTo>
                  <a:pt x="5538692" y="2500073"/>
                </a:lnTo>
                <a:lnTo>
                  <a:pt x="5599300" y="2500073"/>
                </a:lnTo>
                <a:lnTo>
                  <a:pt x="6068216" y="2031165"/>
                </a:lnTo>
                <a:lnTo>
                  <a:pt x="5595011" y="1557959"/>
                </a:lnTo>
                <a:close/>
                <a:moveTo>
                  <a:pt x="4492304" y="1557959"/>
                </a:moveTo>
                <a:lnTo>
                  <a:pt x="4019114" y="2031167"/>
                </a:lnTo>
                <a:lnTo>
                  <a:pt x="4488010" y="2500073"/>
                </a:lnTo>
                <a:lnTo>
                  <a:pt x="4548618" y="2500073"/>
                </a:lnTo>
                <a:lnTo>
                  <a:pt x="5017533" y="2031166"/>
                </a:lnTo>
                <a:lnTo>
                  <a:pt x="4544326" y="1557959"/>
                </a:lnTo>
                <a:close/>
                <a:moveTo>
                  <a:pt x="7644348" y="1557959"/>
                </a:moveTo>
                <a:lnTo>
                  <a:pt x="7171139" y="2031167"/>
                </a:lnTo>
                <a:lnTo>
                  <a:pt x="7640054" y="2500073"/>
                </a:lnTo>
                <a:lnTo>
                  <a:pt x="7700663" y="2500073"/>
                </a:lnTo>
                <a:lnTo>
                  <a:pt x="8169579" y="2031166"/>
                </a:lnTo>
                <a:lnTo>
                  <a:pt x="7696373" y="1557959"/>
                </a:lnTo>
                <a:close/>
                <a:moveTo>
                  <a:pt x="6593666" y="1557959"/>
                </a:moveTo>
                <a:lnTo>
                  <a:pt x="6120461" y="2031165"/>
                </a:lnTo>
                <a:lnTo>
                  <a:pt x="6589377" y="2500073"/>
                </a:lnTo>
                <a:lnTo>
                  <a:pt x="6649981" y="2500073"/>
                </a:lnTo>
                <a:lnTo>
                  <a:pt x="7118896" y="2031167"/>
                </a:lnTo>
                <a:lnTo>
                  <a:pt x="6645688" y="1557959"/>
                </a:lnTo>
                <a:close/>
                <a:moveTo>
                  <a:pt x="783783" y="1447135"/>
                </a:moveTo>
                <a:lnTo>
                  <a:pt x="894607" y="1447135"/>
                </a:lnTo>
                <a:lnTo>
                  <a:pt x="894607" y="1557960"/>
                </a:lnTo>
                <a:lnTo>
                  <a:pt x="783783" y="1557960"/>
                </a:lnTo>
                <a:close/>
                <a:moveTo>
                  <a:pt x="3936210" y="1447134"/>
                </a:moveTo>
                <a:lnTo>
                  <a:pt x="4047034" y="1447134"/>
                </a:lnTo>
                <a:lnTo>
                  <a:pt x="4047034" y="1557959"/>
                </a:lnTo>
                <a:lnTo>
                  <a:pt x="3936210" y="1557959"/>
                </a:lnTo>
                <a:close/>
                <a:moveTo>
                  <a:pt x="2885402" y="1447134"/>
                </a:moveTo>
                <a:lnTo>
                  <a:pt x="2996226" y="1447134"/>
                </a:lnTo>
                <a:lnTo>
                  <a:pt x="2996226" y="1557959"/>
                </a:lnTo>
                <a:lnTo>
                  <a:pt x="2885402" y="1557959"/>
                </a:lnTo>
                <a:close/>
                <a:moveTo>
                  <a:pt x="1834592" y="1447134"/>
                </a:moveTo>
                <a:lnTo>
                  <a:pt x="1945417" y="1447134"/>
                </a:lnTo>
                <a:lnTo>
                  <a:pt x="1945417" y="1557959"/>
                </a:lnTo>
                <a:lnTo>
                  <a:pt x="1834592" y="1557959"/>
                </a:lnTo>
                <a:close/>
                <a:moveTo>
                  <a:pt x="6037812" y="1447134"/>
                </a:moveTo>
                <a:lnTo>
                  <a:pt x="6148637" y="1447134"/>
                </a:lnTo>
                <a:lnTo>
                  <a:pt x="6148637" y="1557959"/>
                </a:lnTo>
                <a:lnTo>
                  <a:pt x="6037812" y="1557959"/>
                </a:lnTo>
                <a:close/>
                <a:moveTo>
                  <a:pt x="4987004" y="1447134"/>
                </a:moveTo>
                <a:lnTo>
                  <a:pt x="5097829" y="1447134"/>
                </a:lnTo>
                <a:lnTo>
                  <a:pt x="5097829" y="1557959"/>
                </a:lnTo>
                <a:lnTo>
                  <a:pt x="4987004" y="1557959"/>
                </a:lnTo>
                <a:close/>
                <a:moveTo>
                  <a:pt x="8139428" y="1447134"/>
                </a:moveTo>
                <a:lnTo>
                  <a:pt x="8250253" y="1447134"/>
                </a:lnTo>
                <a:lnTo>
                  <a:pt x="8250253" y="1557959"/>
                </a:lnTo>
                <a:lnTo>
                  <a:pt x="8139428" y="1557959"/>
                </a:lnTo>
                <a:close/>
                <a:moveTo>
                  <a:pt x="7088620" y="1447134"/>
                </a:moveTo>
                <a:lnTo>
                  <a:pt x="7199445" y="1447134"/>
                </a:lnTo>
                <a:lnTo>
                  <a:pt x="7199445" y="1557959"/>
                </a:lnTo>
                <a:lnTo>
                  <a:pt x="7088620" y="1557959"/>
                </a:lnTo>
                <a:close/>
                <a:moveTo>
                  <a:pt x="2942311" y="1006606"/>
                </a:moveTo>
                <a:lnTo>
                  <a:pt x="2470823" y="1478096"/>
                </a:lnTo>
                <a:lnTo>
                  <a:pt x="2470823" y="1533557"/>
                </a:lnTo>
                <a:lnTo>
                  <a:pt x="2942310" y="2005046"/>
                </a:lnTo>
                <a:lnTo>
                  <a:pt x="3410807" y="1536551"/>
                </a:lnTo>
                <a:lnTo>
                  <a:pt x="3410807" y="1475102"/>
                </a:lnTo>
                <a:close/>
                <a:moveTo>
                  <a:pt x="1891628" y="1006606"/>
                </a:moveTo>
                <a:lnTo>
                  <a:pt x="1420020" y="1478222"/>
                </a:lnTo>
                <a:lnTo>
                  <a:pt x="1420020" y="1533430"/>
                </a:lnTo>
                <a:lnTo>
                  <a:pt x="1891628" y="2005046"/>
                </a:lnTo>
                <a:lnTo>
                  <a:pt x="2359999" y="1536677"/>
                </a:lnTo>
                <a:lnTo>
                  <a:pt x="2359999" y="1474976"/>
                </a:lnTo>
                <a:close/>
                <a:moveTo>
                  <a:pt x="840942" y="1006606"/>
                </a:moveTo>
                <a:lnTo>
                  <a:pt x="369204" y="1478346"/>
                </a:lnTo>
                <a:lnTo>
                  <a:pt x="369204" y="1533304"/>
                </a:lnTo>
                <a:lnTo>
                  <a:pt x="840943" y="2005045"/>
                </a:lnTo>
                <a:lnTo>
                  <a:pt x="1309193" y="1536802"/>
                </a:lnTo>
                <a:lnTo>
                  <a:pt x="1309193" y="1474850"/>
                </a:lnTo>
                <a:close/>
                <a:moveTo>
                  <a:pt x="3992992" y="1006606"/>
                </a:moveTo>
                <a:lnTo>
                  <a:pt x="3521631" y="1477968"/>
                </a:lnTo>
                <a:lnTo>
                  <a:pt x="3521631" y="1533684"/>
                </a:lnTo>
                <a:lnTo>
                  <a:pt x="3992992" y="2005046"/>
                </a:lnTo>
                <a:lnTo>
                  <a:pt x="4461600" y="1536420"/>
                </a:lnTo>
                <a:lnTo>
                  <a:pt x="4461600" y="1475233"/>
                </a:lnTo>
                <a:close/>
                <a:moveTo>
                  <a:pt x="6094336" y="1006605"/>
                </a:moveTo>
                <a:lnTo>
                  <a:pt x="5623233" y="1477710"/>
                </a:lnTo>
                <a:lnTo>
                  <a:pt x="5623233" y="1533937"/>
                </a:lnTo>
                <a:lnTo>
                  <a:pt x="6094338" y="2005043"/>
                </a:lnTo>
                <a:lnTo>
                  <a:pt x="6563216" y="1536165"/>
                </a:lnTo>
                <a:lnTo>
                  <a:pt x="6563216" y="1475486"/>
                </a:lnTo>
                <a:close/>
                <a:moveTo>
                  <a:pt x="7145020" y="1006604"/>
                </a:moveTo>
                <a:lnTo>
                  <a:pt x="6674041" y="1477584"/>
                </a:lnTo>
                <a:lnTo>
                  <a:pt x="6674041" y="1534069"/>
                </a:lnTo>
                <a:lnTo>
                  <a:pt x="7145018" y="2005045"/>
                </a:lnTo>
                <a:lnTo>
                  <a:pt x="7614024" y="1536039"/>
                </a:lnTo>
                <a:lnTo>
                  <a:pt x="7614024" y="1475610"/>
                </a:lnTo>
                <a:close/>
                <a:moveTo>
                  <a:pt x="8195701" y="1006604"/>
                </a:moveTo>
                <a:lnTo>
                  <a:pt x="7724849" y="1477457"/>
                </a:lnTo>
                <a:lnTo>
                  <a:pt x="7724849" y="1534190"/>
                </a:lnTo>
                <a:lnTo>
                  <a:pt x="8195702" y="2005044"/>
                </a:lnTo>
                <a:lnTo>
                  <a:pt x="8664832" y="1535914"/>
                </a:lnTo>
                <a:lnTo>
                  <a:pt x="8664832" y="1475735"/>
                </a:lnTo>
                <a:close/>
                <a:moveTo>
                  <a:pt x="5043657" y="1006604"/>
                </a:moveTo>
                <a:lnTo>
                  <a:pt x="4572425" y="1477838"/>
                </a:lnTo>
                <a:lnTo>
                  <a:pt x="4572425" y="1533814"/>
                </a:lnTo>
                <a:lnTo>
                  <a:pt x="5043655" y="2005045"/>
                </a:lnTo>
                <a:lnTo>
                  <a:pt x="5512408" y="1536292"/>
                </a:lnTo>
                <a:lnTo>
                  <a:pt x="5512408" y="1475356"/>
                </a:lnTo>
                <a:close/>
                <a:moveTo>
                  <a:pt x="2359987" y="922636"/>
                </a:moveTo>
                <a:lnTo>
                  <a:pt x="2470812" y="922636"/>
                </a:lnTo>
                <a:lnTo>
                  <a:pt x="2470812" y="1033461"/>
                </a:lnTo>
                <a:lnTo>
                  <a:pt x="2359987" y="1033461"/>
                </a:lnTo>
                <a:close/>
                <a:moveTo>
                  <a:pt x="1309178" y="922636"/>
                </a:moveTo>
                <a:lnTo>
                  <a:pt x="1420004" y="922636"/>
                </a:lnTo>
                <a:lnTo>
                  <a:pt x="1420004" y="1033461"/>
                </a:lnTo>
                <a:lnTo>
                  <a:pt x="1309178" y="1033461"/>
                </a:lnTo>
                <a:close/>
                <a:moveTo>
                  <a:pt x="258370" y="922636"/>
                </a:moveTo>
                <a:lnTo>
                  <a:pt x="369195" y="922636"/>
                </a:lnTo>
                <a:lnTo>
                  <a:pt x="369195" y="1033461"/>
                </a:lnTo>
                <a:lnTo>
                  <a:pt x="258370" y="1033461"/>
                </a:lnTo>
                <a:close/>
                <a:moveTo>
                  <a:pt x="4461600" y="922636"/>
                </a:moveTo>
                <a:lnTo>
                  <a:pt x="4572425" y="922636"/>
                </a:lnTo>
                <a:lnTo>
                  <a:pt x="4572425" y="1033461"/>
                </a:lnTo>
                <a:lnTo>
                  <a:pt x="4461600" y="1033461"/>
                </a:lnTo>
                <a:close/>
                <a:moveTo>
                  <a:pt x="3410794" y="922636"/>
                </a:moveTo>
                <a:lnTo>
                  <a:pt x="3521620" y="922636"/>
                </a:lnTo>
                <a:lnTo>
                  <a:pt x="3521620" y="1033461"/>
                </a:lnTo>
                <a:lnTo>
                  <a:pt x="3410794" y="1033461"/>
                </a:lnTo>
                <a:close/>
                <a:moveTo>
                  <a:pt x="7614024" y="922636"/>
                </a:moveTo>
                <a:lnTo>
                  <a:pt x="7724849" y="922636"/>
                </a:lnTo>
                <a:lnTo>
                  <a:pt x="7724849" y="1033461"/>
                </a:lnTo>
                <a:lnTo>
                  <a:pt x="7614024" y="1033461"/>
                </a:lnTo>
                <a:close/>
                <a:moveTo>
                  <a:pt x="6563216" y="922636"/>
                </a:moveTo>
                <a:lnTo>
                  <a:pt x="6674041" y="922636"/>
                </a:lnTo>
                <a:lnTo>
                  <a:pt x="6674041" y="1033461"/>
                </a:lnTo>
                <a:lnTo>
                  <a:pt x="6563216" y="1033461"/>
                </a:lnTo>
                <a:close/>
                <a:moveTo>
                  <a:pt x="5512408" y="922636"/>
                </a:moveTo>
                <a:lnTo>
                  <a:pt x="5623233" y="922636"/>
                </a:lnTo>
                <a:lnTo>
                  <a:pt x="5623233" y="1033461"/>
                </a:lnTo>
                <a:lnTo>
                  <a:pt x="5512408" y="1033461"/>
                </a:lnTo>
                <a:close/>
                <a:moveTo>
                  <a:pt x="8664832" y="922635"/>
                </a:moveTo>
                <a:lnTo>
                  <a:pt x="8775657" y="922635"/>
                </a:lnTo>
                <a:lnTo>
                  <a:pt x="8775657" y="1033460"/>
                </a:lnTo>
                <a:lnTo>
                  <a:pt x="8664832" y="1033460"/>
                </a:lnTo>
                <a:close/>
                <a:moveTo>
                  <a:pt x="1337494" y="510063"/>
                </a:moveTo>
                <a:lnTo>
                  <a:pt x="867064" y="980485"/>
                </a:lnTo>
                <a:lnTo>
                  <a:pt x="1333721" y="1447135"/>
                </a:lnTo>
                <a:lnTo>
                  <a:pt x="1398862" y="1447135"/>
                </a:lnTo>
                <a:lnTo>
                  <a:pt x="1865505" y="980485"/>
                </a:lnTo>
                <a:lnTo>
                  <a:pt x="1395091" y="510063"/>
                </a:lnTo>
                <a:close/>
                <a:moveTo>
                  <a:pt x="2388172" y="510063"/>
                </a:moveTo>
                <a:lnTo>
                  <a:pt x="1917749" y="980485"/>
                </a:lnTo>
                <a:lnTo>
                  <a:pt x="2384400" y="1447135"/>
                </a:lnTo>
                <a:lnTo>
                  <a:pt x="2449540" y="1447135"/>
                </a:lnTo>
                <a:lnTo>
                  <a:pt x="2916188" y="980485"/>
                </a:lnTo>
                <a:lnTo>
                  <a:pt x="2445768" y="510063"/>
                </a:lnTo>
                <a:close/>
                <a:moveTo>
                  <a:pt x="3438854" y="510063"/>
                </a:moveTo>
                <a:lnTo>
                  <a:pt x="2968432" y="980485"/>
                </a:lnTo>
                <a:lnTo>
                  <a:pt x="3435082" y="1447134"/>
                </a:lnTo>
                <a:lnTo>
                  <a:pt x="3500221" y="1447134"/>
                </a:lnTo>
                <a:lnTo>
                  <a:pt x="3966871" y="980485"/>
                </a:lnTo>
                <a:lnTo>
                  <a:pt x="3496446" y="510063"/>
                </a:lnTo>
                <a:close/>
                <a:moveTo>
                  <a:pt x="4489516" y="510063"/>
                </a:moveTo>
                <a:lnTo>
                  <a:pt x="4019114" y="980485"/>
                </a:lnTo>
                <a:lnTo>
                  <a:pt x="4485745" y="1447134"/>
                </a:lnTo>
                <a:lnTo>
                  <a:pt x="4550885" y="1447134"/>
                </a:lnTo>
                <a:lnTo>
                  <a:pt x="5017536" y="980482"/>
                </a:lnTo>
                <a:lnTo>
                  <a:pt x="4547117" y="510063"/>
                </a:lnTo>
                <a:close/>
                <a:moveTo>
                  <a:pt x="5540197" y="510063"/>
                </a:moveTo>
                <a:lnTo>
                  <a:pt x="5069779" y="980483"/>
                </a:lnTo>
                <a:lnTo>
                  <a:pt x="5536430" y="1447134"/>
                </a:lnTo>
                <a:lnTo>
                  <a:pt x="5601565" y="1447134"/>
                </a:lnTo>
                <a:lnTo>
                  <a:pt x="6068214" y="980484"/>
                </a:lnTo>
                <a:lnTo>
                  <a:pt x="5597794" y="510063"/>
                </a:lnTo>
                <a:close/>
                <a:moveTo>
                  <a:pt x="6590878" y="510062"/>
                </a:moveTo>
                <a:lnTo>
                  <a:pt x="6120457" y="980484"/>
                </a:lnTo>
                <a:lnTo>
                  <a:pt x="6587106" y="1447134"/>
                </a:lnTo>
                <a:lnTo>
                  <a:pt x="6652247" y="1447134"/>
                </a:lnTo>
                <a:lnTo>
                  <a:pt x="7118898" y="980483"/>
                </a:lnTo>
                <a:lnTo>
                  <a:pt x="6648479" y="510062"/>
                </a:lnTo>
                <a:close/>
                <a:moveTo>
                  <a:pt x="7641560" y="510062"/>
                </a:moveTo>
                <a:lnTo>
                  <a:pt x="7171142" y="980482"/>
                </a:lnTo>
                <a:lnTo>
                  <a:pt x="7637793" y="1447134"/>
                </a:lnTo>
                <a:lnTo>
                  <a:pt x="7702929" y="1447134"/>
                </a:lnTo>
                <a:lnTo>
                  <a:pt x="8169579" y="980483"/>
                </a:lnTo>
                <a:lnTo>
                  <a:pt x="7699160" y="510062"/>
                </a:lnTo>
                <a:close/>
                <a:moveTo>
                  <a:pt x="783785" y="399238"/>
                </a:moveTo>
                <a:lnTo>
                  <a:pt x="894609" y="399238"/>
                </a:lnTo>
                <a:lnTo>
                  <a:pt x="894609" y="510063"/>
                </a:lnTo>
                <a:lnTo>
                  <a:pt x="783785" y="510063"/>
                </a:lnTo>
                <a:close/>
                <a:moveTo>
                  <a:pt x="1834594" y="399238"/>
                </a:moveTo>
                <a:lnTo>
                  <a:pt x="1945420" y="399238"/>
                </a:lnTo>
                <a:lnTo>
                  <a:pt x="1945420" y="510063"/>
                </a:lnTo>
                <a:lnTo>
                  <a:pt x="1834594" y="510063"/>
                </a:lnTo>
                <a:close/>
                <a:moveTo>
                  <a:pt x="3936212" y="399238"/>
                </a:moveTo>
                <a:lnTo>
                  <a:pt x="4047037" y="399238"/>
                </a:lnTo>
                <a:lnTo>
                  <a:pt x="4047037" y="510063"/>
                </a:lnTo>
                <a:lnTo>
                  <a:pt x="3936212" y="510063"/>
                </a:lnTo>
                <a:close/>
                <a:moveTo>
                  <a:pt x="2885405" y="399238"/>
                </a:moveTo>
                <a:lnTo>
                  <a:pt x="2996229" y="399238"/>
                </a:lnTo>
                <a:lnTo>
                  <a:pt x="2996229" y="510063"/>
                </a:lnTo>
                <a:lnTo>
                  <a:pt x="2885405" y="510063"/>
                </a:lnTo>
                <a:close/>
                <a:moveTo>
                  <a:pt x="4987004" y="399238"/>
                </a:moveTo>
                <a:lnTo>
                  <a:pt x="5097829" y="399238"/>
                </a:lnTo>
                <a:lnTo>
                  <a:pt x="5097829" y="510063"/>
                </a:lnTo>
                <a:lnTo>
                  <a:pt x="4987004" y="510063"/>
                </a:lnTo>
                <a:close/>
                <a:moveTo>
                  <a:pt x="6037812" y="399238"/>
                </a:moveTo>
                <a:lnTo>
                  <a:pt x="6148637" y="399238"/>
                </a:lnTo>
                <a:lnTo>
                  <a:pt x="6148637" y="510062"/>
                </a:lnTo>
                <a:lnTo>
                  <a:pt x="6037812" y="510062"/>
                </a:lnTo>
                <a:close/>
                <a:moveTo>
                  <a:pt x="7088620" y="399237"/>
                </a:moveTo>
                <a:lnTo>
                  <a:pt x="7199445" y="399237"/>
                </a:lnTo>
                <a:lnTo>
                  <a:pt x="7199445" y="510062"/>
                </a:lnTo>
                <a:lnTo>
                  <a:pt x="7088620" y="510062"/>
                </a:lnTo>
                <a:close/>
                <a:moveTo>
                  <a:pt x="8139428" y="399237"/>
                </a:moveTo>
                <a:lnTo>
                  <a:pt x="8250253" y="399237"/>
                </a:lnTo>
                <a:lnTo>
                  <a:pt x="8250253" y="510062"/>
                </a:lnTo>
                <a:lnTo>
                  <a:pt x="8139428" y="510062"/>
                </a:lnTo>
                <a:close/>
                <a:moveTo>
                  <a:pt x="6138416" y="0"/>
                </a:moveTo>
                <a:lnTo>
                  <a:pt x="6190660" y="0"/>
                </a:lnTo>
                <a:lnTo>
                  <a:pt x="6589898" y="399238"/>
                </a:lnTo>
                <a:lnTo>
                  <a:pt x="6649459" y="399238"/>
                </a:lnTo>
                <a:lnTo>
                  <a:pt x="7048695" y="2"/>
                </a:lnTo>
                <a:lnTo>
                  <a:pt x="7100939" y="2"/>
                </a:lnTo>
                <a:lnTo>
                  <a:pt x="6674041" y="426899"/>
                </a:lnTo>
                <a:lnTo>
                  <a:pt x="6674041" y="483380"/>
                </a:lnTo>
                <a:lnTo>
                  <a:pt x="7145020" y="954361"/>
                </a:lnTo>
                <a:lnTo>
                  <a:pt x="7614024" y="485355"/>
                </a:lnTo>
                <a:lnTo>
                  <a:pt x="7614024" y="424926"/>
                </a:lnTo>
                <a:lnTo>
                  <a:pt x="7189097" y="1"/>
                </a:lnTo>
                <a:lnTo>
                  <a:pt x="7241340" y="1"/>
                </a:lnTo>
                <a:lnTo>
                  <a:pt x="7640577" y="399237"/>
                </a:lnTo>
                <a:lnTo>
                  <a:pt x="7700142" y="399237"/>
                </a:lnTo>
                <a:lnTo>
                  <a:pt x="8099378" y="1"/>
                </a:lnTo>
                <a:lnTo>
                  <a:pt x="8151622" y="1"/>
                </a:lnTo>
                <a:lnTo>
                  <a:pt x="7724849" y="426774"/>
                </a:lnTo>
                <a:lnTo>
                  <a:pt x="7724849" y="483509"/>
                </a:lnTo>
                <a:lnTo>
                  <a:pt x="8195700" y="954363"/>
                </a:lnTo>
                <a:lnTo>
                  <a:pt x="8664832" y="485228"/>
                </a:lnTo>
                <a:lnTo>
                  <a:pt x="8664832" y="425054"/>
                </a:lnTo>
                <a:lnTo>
                  <a:pt x="8239778" y="1"/>
                </a:lnTo>
                <a:lnTo>
                  <a:pt x="8292022" y="1"/>
                </a:lnTo>
                <a:lnTo>
                  <a:pt x="8691259" y="399237"/>
                </a:lnTo>
                <a:lnTo>
                  <a:pt x="8750823" y="399237"/>
                </a:lnTo>
                <a:lnTo>
                  <a:pt x="9143986" y="6075"/>
                </a:lnTo>
                <a:lnTo>
                  <a:pt x="9143986" y="58319"/>
                </a:lnTo>
                <a:lnTo>
                  <a:pt x="8775657" y="426647"/>
                </a:lnTo>
                <a:lnTo>
                  <a:pt x="8775657" y="483635"/>
                </a:lnTo>
                <a:lnTo>
                  <a:pt x="9143986" y="851966"/>
                </a:lnTo>
                <a:lnTo>
                  <a:pt x="9143986" y="904210"/>
                </a:lnTo>
                <a:lnTo>
                  <a:pt x="8749840" y="510062"/>
                </a:lnTo>
                <a:lnTo>
                  <a:pt x="8692242" y="510062"/>
                </a:lnTo>
                <a:lnTo>
                  <a:pt x="8221822" y="980484"/>
                </a:lnTo>
                <a:lnTo>
                  <a:pt x="8688471" y="1447133"/>
                </a:lnTo>
                <a:lnTo>
                  <a:pt x="8753611" y="1447133"/>
                </a:lnTo>
                <a:lnTo>
                  <a:pt x="9143986" y="1056762"/>
                </a:lnTo>
                <a:lnTo>
                  <a:pt x="9143986" y="1109003"/>
                </a:lnTo>
                <a:lnTo>
                  <a:pt x="8775657" y="1477331"/>
                </a:lnTo>
                <a:lnTo>
                  <a:pt x="8775657" y="1534319"/>
                </a:lnTo>
                <a:lnTo>
                  <a:pt x="9143986" y="1902649"/>
                </a:lnTo>
                <a:lnTo>
                  <a:pt x="9143987" y="1954891"/>
                </a:lnTo>
                <a:lnTo>
                  <a:pt x="8747055" y="1557959"/>
                </a:lnTo>
                <a:lnTo>
                  <a:pt x="8695029" y="1557959"/>
                </a:lnTo>
                <a:lnTo>
                  <a:pt x="8221823" y="2031165"/>
                </a:lnTo>
                <a:lnTo>
                  <a:pt x="8690741" y="2500073"/>
                </a:lnTo>
                <a:lnTo>
                  <a:pt x="8751345" y="2500073"/>
                </a:lnTo>
                <a:lnTo>
                  <a:pt x="9143986" y="2107432"/>
                </a:lnTo>
                <a:lnTo>
                  <a:pt x="9143986" y="2159677"/>
                </a:lnTo>
                <a:lnTo>
                  <a:pt x="8775657" y="2528005"/>
                </a:lnTo>
                <a:lnTo>
                  <a:pt x="8775657" y="2584989"/>
                </a:lnTo>
                <a:lnTo>
                  <a:pt x="9143987" y="2953319"/>
                </a:lnTo>
                <a:lnTo>
                  <a:pt x="9143987" y="3005564"/>
                </a:lnTo>
                <a:lnTo>
                  <a:pt x="8749321" y="2610898"/>
                </a:lnTo>
                <a:lnTo>
                  <a:pt x="8692765" y="2610898"/>
                </a:lnTo>
                <a:lnTo>
                  <a:pt x="8221822" y="3081840"/>
                </a:lnTo>
                <a:lnTo>
                  <a:pt x="8691194" y="3551212"/>
                </a:lnTo>
                <a:lnTo>
                  <a:pt x="8750888" y="3551212"/>
                </a:lnTo>
                <a:lnTo>
                  <a:pt x="9143986" y="3158114"/>
                </a:lnTo>
                <a:lnTo>
                  <a:pt x="9143986" y="3210356"/>
                </a:lnTo>
                <a:lnTo>
                  <a:pt x="8775657" y="3578686"/>
                </a:lnTo>
                <a:lnTo>
                  <a:pt x="8775657" y="3635674"/>
                </a:lnTo>
                <a:lnTo>
                  <a:pt x="9143986" y="4004003"/>
                </a:lnTo>
                <a:lnTo>
                  <a:pt x="9143986" y="4056248"/>
                </a:lnTo>
                <a:lnTo>
                  <a:pt x="8749774" y="3662037"/>
                </a:lnTo>
                <a:lnTo>
                  <a:pt x="8692306" y="3662037"/>
                </a:lnTo>
                <a:lnTo>
                  <a:pt x="8221823" y="4132519"/>
                </a:lnTo>
                <a:lnTo>
                  <a:pt x="8661299" y="4571995"/>
                </a:lnTo>
                <a:lnTo>
                  <a:pt x="8609053" y="4571995"/>
                </a:lnTo>
                <a:lnTo>
                  <a:pt x="8195700" y="4158642"/>
                </a:lnTo>
                <a:lnTo>
                  <a:pt x="7782346" y="4571997"/>
                </a:lnTo>
                <a:lnTo>
                  <a:pt x="7730103" y="4571997"/>
                </a:lnTo>
                <a:lnTo>
                  <a:pt x="8169579" y="4132521"/>
                </a:lnTo>
                <a:lnTo>
                  <a:pt x="7699096" y="3662037"/>
                </a:lnTo>
                <a:lnTo>
                  <a:pt x="7641624" y="3662037"/>
                </a:lnTo>
                <a:lnTo>
                  <a:pt x="7171140" y="4132521"/>
                </a:lnTo>
                <a:lnTo>
                  <a:pt x="7610615" y="4571996"/>
                </a:lnTo>
                <a:lnTo>
                  <a:pt x="7558371" y="4571996"/>
                </a:lnTo>
                <a:lnTo>
                  <a:pt x="7145018" y="4158643"/>
                </a:lnTo>
                <a:lnTo>
                  <a:pt x="6731665" y="4571996"/>
                </a:lnTo>
                <a:lnTo>
                  <a:pt x="6679421" y="4571997"/>
                </a:lnTo>
                <a:lnTo>
                  <a:pt x="7118896" y="4132521"/>
                </a:lnTo>
                <a:lnTo>
                  <a:pt x="6648412" y="3662037"/>
                </a:lnTo>
                <a:lnTo>
                  <a:pt x="6590942" y="3662037"/>
                </a:lnTo>
                <a:lnTo>
                  <a:pt x="6120458" y="4132521"/>
                </a:lnTo>
                <a:lnTo>
                  <a:pt x="6559933" y="4571996"/>
                </a:lnTo>
                <a:lnTo>
                  <a:pt x="6507689" y="4571996"/>
                </a:lnTo>
                <a:lnTo>
                  <a:pt x="6094336" y="4158643"/>
                </a:lnTo>
                <a:lnTo>
                  <a:pt x="5680986" y="4571994"/>
                </a:lnTo>
                <a:lnTo>
                  <a:pt x="5628742" y="4571994"/>
                </a:lnTo>
                <a:lnTo>
                  <a:pt x="6068215" y="4132521"/>
                </a:lnTo>
                <a:lnTo>
                  <a:pt x="5597730" y="3662037"/>
                </a:lnTo>
                <a:lnTo>
                  <a:pt x="5540260" y="3662037"/>
                </a:lnTo>
                <a:lnTo>
                  <a:pt x="5069776" y="4132521"/>
                </a:lnTo>
                <a:lnTo>
                  <a:pt x="5509251" y="4571996"/>
                </a:lnTo>
                <a:lnTo>
                  <a:pt x="5457007" y="4571996"/>
                </a:lnTo>
                <a:lnTo>
                  <a:pt x="5043654" y="4158643"/>
                </a:lnTo>
                <a:lnTo>
                  <a:pt x="4630302" y="4571995"/>
                </a:lnTo>
                <a:lnTo>
                  <a:pt x="4578058" y="4571995"/>
                </a:lnTo>
                <a:lnTo>
                  <a:pt x="5017532" y="4132521"/>
                </a:lnTo>
                <a:lnTo>
                  <a:pt x="4547048" y="3662037"/>
                </a:lnTo>
                <a:lnTo>
                  <a:pt x="4489581" y="3662037"/>
                </a:lnTo>
                <a:lnTo>
                  <a:pt x="4019114" y="4132522"/>
                </a:lnTo>
                <a:lnTo>
                  <a:pt x="4458569" y="4571996"/>
                </a:lnTo>
                <a:lnTo>
                  <a:pt x="4406325" y="4571996"/>
                </a:lnTo>
                <a:lnTo>
                  <a:pt x="3992992" y="4158644"/>
                </a:lnTo>
                <a:lnTo>
                  <a:pt x="3579640" y="4571995"/>
                </a:lnTo>
                <a:lnTo>
                  <a:pt x="3527396" y="4571995"/>
                </a:lnTo>
                <a:lnTo>
                  <a:pt x="3966870" y="4132522"/>
                </a:lnTo>
                <a:lnTo>
                  <a:pt x="3496383" y="3662037"/>
                </a:lnTo>
                <a:lnTo>
                  <a:pt x="3438916" y="3662037"/>
                </a:lnTo>
                <a:lnTo>
                  <a:pt x="2968432" y="4132520"/>
                </a:lnTo>
                <a:lnTo>
                  <a:pt x="3407909" y="4571995"/>
                </a:lnTo>
                <a:lnTo>
                  <a:pt x="3355664" y="4571995"/>
                </a:lnTo>
                <a:lnTo>
                  <a:pt x="2942310" y="4158642"/>
                </a:lnTo>
                <a:lnTo>
                  <a:pt x="2528960" y="4571994"/>
                </a:lnTo>
                <a:lnTo>
                  <a:pt x="2476716" y="4571994"/>
                </a:lnTo>
                <a:lnTo>
                  <a:pt x="2916189" y="4132521"/>
                </a:lnTo>
                <a:lnTo>
                  <a:pt x="2445706" y="3662037"/>
                </a:lnTo>
                <a:lnTo>
                  <a:pt x="2388237" y="3662037"/>
                </a:lnTo>
                <a:lnTo>
                  <a:pt x="1917750" y="4132522"/>
                </a:lnTo>
                <a:lnTo>
                  <a:pt x="2357226" y="4571995"/>
                </a:lnTo>
                <a:lnTo>
                  <a:pt x="2304983" y="4571996"/>
                </a:lnTo>
                <a:lnTo>
                  <a:pt x="1891628" y="4158644"/>
                </a:lnTo>
                <a:lnTo>
                  <a:pt x="1478287" y="4571994"/>
                </a:lnTo>
                <a:lnTo>
                  <a:pt x="1426043" y="4571994"/>
                </a:lnTo>
                <a:lnTo>
                  <a:pt x="1865506" y="4132522"/>
                </a:lnTo>
                <a:lnTo>
                  <a:pt x="1395028" y="3662037"/>
                </a:lnTo>
                <a:lnTo>
                  <a:pt x="1337560" y="3662037"/>
                </a:lnTo>
                <a:lnTo>
                  <a:pt x="867065" y="4132523"/>
                </a:lnTo>
                <a:lnTo>
                  <a:pt x="1306545" y="4571995"/>
                </a:lnTo>
                <a:lnTo>
                  <a:pt x="1254301" y="4571995"/>
                </a:lnTo>
                <a:lnTo>
                  <a:pt x="840943" y="4158645"/>
                </a:lnTo>
                <a:lnTo>
                  <a:pt x="427592" y="4571996"/>
                </a:lnTo>
                <a:lnTo>
                  <a:pt x="375348" y="4571996"/>
                </a:lnTo>
                <a:lnTo>
                  <a:pt x="814821" y="4132522"/>
                </a:lnTo>
                <a:lnTo>
                  <a:pt x="344336" y="3662037"/>
                </a:lnTo>
                <a:lnTo>
                  <a:pt x="286868" y="3662037"/>
                </a:lnTo>
                <a:lnTo>
                  <a:pt x="2" y="3948903"/>
                </a:lnTo>
                <a:lnTo>
                  <a:pt x="2" y="3896659"/>
                </a:lnTo>
                <a:lnTo>
                  <a:pt x="258375" y="3638287"/>
                </a:lnTo>
                <a:lnTo>
                  <a:pt x="258375" y="3576075"/>
                </a:lnTo>
                <a:lnTo>
                  <a:pt x="1" y="3317701"/>
                </a:lnTo>
                <a:lnTo>
                  <a:pt x="1" y="3265457"/>
                </a:lnTo>
                <a:lnTo>
                  <a:pt x="285755" y="3551212"/>
                </a:lnTo>
                <a:lnTo>
                  <a:pt x="345449" y="3551212"/>
                </a:lnTo>
                <a:lnTo>
                  <a:pt x="814821" y="3081840"/>
                </a:lnTo>
                <a:lnTo>
                  <a:pt x="343879" y="2610898"/>
                </a:lnTo>
                <a:lnTo>
                  <a:pt x="287325" y="2610898"/>
                </a:lnTo>
                <a:lnTo>
                  <a:pt x="4" y="2898220"/>
                </a:lnTo>
                <a:lnTo>
                  <a:pt x="4" y="2845976"/>
                </a:lnTo>
                <a:lnTo>
                  <a:pt x="258377" y="2587602"/>
                </a:lnTo>
                <a:lnTo>
                  <a:pt x="258377" y="2525395"/>
                </a:lnTo>
                <a:lnTo>
                  <a:pt x="1" y="2267018"/>
                </a:lnTo>
                <a:lnTo>
                  <a:pt x="0" y="2214773"/>
                </a:lnTo>
                <a:lnTo>
                  <a:pt x="285299" y="2500073"/>
                </a:lnTo>
                <a:lnTo>
                  <a:pt x="345906" y="2500073"/>
                </a:lnTo>
                <a:lnTo>
                  <a:pt x="814821" y="2031167"/>
                </a:lnTo>
                <a:lnTo>
                  <a:pt x="341615" y="1557960"/>
                </a:lnTo>
                <a:lnTo>
                  <a:pt x="289591" y="1557960"/>
                </a:lnTo>
                <a:lnTo>
                  <a:pt x="1" y="1847551"/>
                </a:lnTo>
                <a:lnTo>
                  <a:pt x="1" y="1795307"/>
                </a:lnTo>
                <a:lnTo>
                  <a:pt x="258379" y="1536928"/>
                </a:lnTo>
                <a:lnTo>
                  <a:pt x="258379" y="1474723"/>
                </a:lnTo>
                <a:lnTo>
                  <a:pt x="1" y="1216345"/>
                </a:lnTo>
                <a:lnTo>
                  <a:pt x="1" y="1164102"/>
                </a:lnTo>
                <a:lnTo>
                  <a:pt x="283034" y="1447135"/>
                </a:lnTo>
                <a:lnTo>
                  <a:pt x="348172" y="1447135"/>
                </a:lnTo>
                <a:lnTo>
                  <a:pt x="814820" y="980485"/>
                </a:lnTo>
                <a:lnTo>
                  <a:pt x="344400" y="510063"/>
                </a:lnTo>
                <a:lnTo>
                  <a:pt x="286802" y="510063"/>
                </a:lnTo>
                <a:lnTo>
                  <a:pt x="2" y="796868"/>
                </a:lnTo>
                <a:lnTo>
                  <a:pt x="2" y="744627"/>
                </a:lnTo>
                <a:lnTo>
                  <a:pt x="258382" y="486240"/>
                </a:lnTo>
                <a:lnTo>
                  <a:pt x="258382" y="424044"/>
                </a:lnTo>
                <a:lnTo>
                  <a:pt x="2" y="165665"/>
                </a:lnTo>
                <a:lnTo>
                  <a:pt x="2" y="113421"/>
                </a:lnTo>
                <a:lnTo>
                  <a:pt x="285819" y="399238"/>
                </a:lnTo>
                <a:lnTo>
                  <a:pt x="345383" y="399238"/>
                </a:lnTo>
                <a:lnTo>
                  <a:pt x="744619" y="2"/>
                </a:lnTo>
                <a:lnTo>
                  <a:pt x="796863" y="2"/>
                </a:lnTo>
                <a:lnTo>
                  <a:pt x="369206" y="427659"/>
                </a:lnTo>
                <a:lnTo>
                  <a:pt x="369206" y="482625"/>
                </a:lnTo>
                <a:lnTo>
                  <a:pt x="840942" y="954363"/>
                </a:lnTo>
                <a:lnTo>
                  <a:pt x="1309198" y="486115"/>
                </a:lnTo>
                <a:lnTo>
                  <a:pt x="1309198" y="424170"/>
                </a:lnTo>
                <a:lnTo>
                  <a:pt x="885018" y="1"/>
                </a:lnTo>
                <a:lnTo>
                  <a:pt x="937262" y="1"/>
                </a:lnTo>
                <a:lnTo>
                  <a:pt x="1336510" y="399238"/>
                </a:lnTo>
                <a:lnTo>
                  <a:pt x="1396075" y="399238"/>
                </a:lnTo>
                <a:lnTo>
                  <a:pt x="1795305" y="3"/>
                </a:lnTo>
                <a:lnTo>
                  <a:pt x="1847547" y="3"/>
                </a:lnTo>
                <a:lnTo>
                  <a:pt x="1420024" y="427535"/>
                </a:lnTo>
                <a:lnTo>
                  <a:pt x="1420024" y="482750"/>
                </a:lnTo>
                <a:lnTo>
                  <a:pt x="1891628" y="954364"/>
                </a:lnTo>
                <a:lnTo>
                  <a:pt x="2360002" y="485990"/>
                </a:lnTo>
                <a:lnTo>
                  <a:pt x="2360002" y="424295"/>
                </a:lnTo>
                <a:lnTo>
                  <a:pt x="1935703" y="1"/>
                </a:lnTo>
                <a:lnTo>
                  <a:pt x="1987946" y="1"/>
                </a:lnTo>
                <a:lnTo>
                  <a:pt x="2387188" y="399238"/>
                </a:lnTo>
                <a:lnTo>
                  <a:pt x="2446753" y="399238"/>
                </a:lnTo>
                <a:lnTo>
                  <a:pt x="2845989" y="2"/>
                </a:lnTo>
                <a:lnTo>
                  <a:pt x="2898233" y="2"/>
                </a:lnTo>
                <a:lnTo>
                  <a:pt x="2470826" y="427409"/>
                </a:lnTo>
                <a:lnTo>
                  <a:pt x="2470826" y="482876"/>
                </a:lnTo>
                <a:lnTo>
                  <a:pt x="2942310" y="954364"/>
                </a:lnTo>
                <a:lnTo>
                  <a:pt x="3410810" y="485864"/>
                </a:lnTo>
                <a:lnTo>
                  <a:pt x="3410810" y="424421"/>
                </a:lnTo>
                <a:lnTo>
                  <a:pt x="2986387" y="1"/>
                </a:lnTo>
                <a:lnTo>
                  <a:pt x="3038634" y="1"/>
                </a:lnTo>
                <a:lnTo>
                  <a:pt x="3437870" y="399238"/>
                </a:lnTo>
                <a:lnTo>
                  <a:pt x="3497432" y="399238"/>
                </a:lnTo>
                <a:lnTo>
                  <a:pt x="3896671" y="2"/>
                </a:lnTo>
                <a:lnTo>
                  <a:pt x="3948916" y="2"/>
                </a:lnTo>
                <a:lnTo>
                  <a:pt x="3521633" y="427284"/>
                </a:lnTo>
                <a:lnTo>
                  <a:pt x="3521633" y="483002"/>
                </a:lnTo>
                <a:lnTo>
                  <a:pt x="3992992" y="954363"/>
                </a:lnTo>
                <a:lnTo>
                  <a:pt x="4461600" y="485736"/>
                </a:lnTo>
                <a:lnTo>
                  <a:pt x="4461600" y="424545"/>
                </a:lnTo>
                <a:lnTo>
                  <a:pt x="4037073" y="1"/>
                </a:lnTo>
                <a:lnTo>
                  <a:pt x="4089316" y="1"/>
                </a:lnTo>
                <a:lnTo>
                  <a:pt x="4488536" y="399238"/>
                </a:lnTo>
                <a:lnTo>
                  <a:pt x="4548098" y="399238"/>
                </a:lnTo>
                <a:lnTo>
                  <a:pt x="4947332" y="4"/>
                </a:lnTo>
                <a:lnTo>
                  <a:pt x="4999576" y="4"/>
                </a:lnTo>
                <a:lnTo>
                  <a:pt x="4572425" y="427154"/>
                </a:lnTo>
                <a:lnTo>
                  <a:pt x="4572425" y="483127"/>
                </a:lnTo>
                <a:lnTo>
                  <a:pt x="5043657" y="954361"/>
                </a:lnTo>
                <a:lnTo>
                  <a:pt x="5512408" y="485609"/>
                </a:lnTo>
                <a:lnTo>
                  <a:pt x="5512408" y="424676"/>
                </a:lnTo>
                <a:lnTo>
                  <a:pt x="5087732" y="1"/>
                </a:lnTo>
                <a:lnTo>
                  <a:pt x="5139975" y="1"/>
                </a:lnTo>
                <a:lnTo>
                  <a:pt x="5539212" y="399238"/>
                </a:lnTo>
                <a:lnTo>
                  <a:pt x="5598779" y="399238"/>
                </a:lnTo>
                <a:lnTo>
                  <a:pt x="5998015" y="2"/>
                </a:lnTo>
                <a:lnTo>
                  <a:pt x="6050259" y="2"/>
                </a:lnTo>
                <a:lnTo>
                  <a:pt x="5623233" y="427027"/>
                </a:lnTo>
                <a:lnTo>
                  <a:pt x="5623233" y="483258"/>
                </a:lnTo>
                <a:lnTo>
                  <a:pt x="6094336" y="954363"/>
                </a:lnTo>
                <a:lnTo>
                  <a:pt x="6563216" y="485481"/>
                </a:lnTo>
                <a:lnTo>
                  <a:pt x="6563216" y="42479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861741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8096" y="585216"/>
            <a:ext cx="7290054" cy="1499616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68096" y="2286000"/>
            <a:ext cx="3566160" cy="4023360"/>
          </a:xfrm>
        </p:spPr>
        <p:txBody>
          <a:bodyPr/>
          <a:lstStyle>
            <a:lvl1pPr>
              <a:defRPr sz="2200"/>
            </a:lvl1pPr>
            <a:lvl2pPr>
              <a:defRPr sz="18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91990" y="2286000"/>
            <a:ext cx="3566160" cy="4023360"/>
          </a:xfrm>
        </p:spPr>
        <p:txBody>
          <a:bodyPr/>
          <a:lstStyle>
            <a:lvl1pPr>
              <a:defRPr sz="2200"/>
            </a:lvl1pPr>
            <a:lvl2pPr>
              <a:defRPr sz="18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10/26/2017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51066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768096" y="585216"/>
            <a:ext cx="7290054" cy="1499616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8096" y="2179636"/>
            <a:ext cx="356616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2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68096" y="2967788"/>
            <a:ext cx="3566160" cy="3341572"/>
          </a:xfrm>
        </p:spPr>
        <p:txBody>
          <a:bodyPr/>
          <a:lstStyle>
            <a:lvl1pPr>
              <a:defRPr sz="2200"/>
            </a:lvl1pPr>
            <a:lvl2pPr>
              <a:defRPr sz="18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91990" y="2179636"/>
            <a:ext cx="356616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2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zh-CN" altLang="en-US" smtClean="0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91990" y="2967788"/>
            <a:ext cx="3566160" cy="3341572"/>
          </a:xfrm>
        </p:spPr>
        <p:txBody>
          <a:bodyPr/>
          <a:lstStyle>
            <a:lvl1pPr>
              <a:defRPr sz="2200"/>
            </a:lvl1pPr>
            <a:lvl2pPr>
              <a:defRPr sz="18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10/26/2017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75074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10/26/2017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69352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10/26/2017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92487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768096" y="471509"/>
            <a:ext cx="329184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36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6250" y="822960"/>
            <a:ext cx="4258818" cy="518464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8096" y="2257506"/>
            <a:ext cx="329184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10/26/2017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38006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4960138"/>
            <a:ext cx="5829300" cy="1463040"/>
          </a:xfrm>
        </p:spPr>
        <p:txBody>
          <a:bodyPr anchor="ctr">
            <a:normAutofit/>
          </a:bodyPr>
          <a:lstStyle>
            <a:lvl1pPr algn="r">
              <a:defRPr sz="4400" spc="200" baseline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9141714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57950" y="4960138"/>
            <a:ext cx="24003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16CA0-919D-4A49-9C8A-62FDFB3A5183}" type="datetimeFigureOut">
              <a:rPr lang="en-US" smtClean="0"/>
              <a:t>10/26/2017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E5644-1E61-4311-A31E-84CB9C7AA8A9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6290132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38397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8096" y="585216"/>
            <a:ext cx="7290054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8096" y="2286000"/>
            <a:ext cx="7290054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8096" y="6470704"/>
            <a:ext cx="161560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96DFF08F-DC6B-4601-B491-B0F83F6DD2DA}" type="datetimeFigureOut">
              <a:rPr lang="en-US" smtClean="0"/>
              <a:pPr/>
              <a:t>10/26/2017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32199" y="6470704"/>
            <a:ext cx="4426094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28000" y="6470704"/>
            <a:ext cx="73025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5715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70635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44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angruize/coeditor.git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gif"/><Relationship Id="rId4" Type="http://schemas.openxmlformats.org/officeDocument/2006/relationships/image" Target="../media/image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2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angruize/coeditor.git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gif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smtClean="0"/>
              <a:t>Jupiter</a:t>
            </a:r>
            <a:r>
              <a:rPr lang="zh-CN" altLang="en-US" dirty="0" smtClean="0"/>
              <a:t>系统实现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 smtClean="0"/>
              <a:t>唐瑞泽 </a:t>
            </a:r>
            <a:r>
              <a:rPr lang="en-US" altLang="zh-CN" dirty="0" smtClean="0"/>
              <a:t>151220100</a:t>
            </a:r>
          </a:p>
          <a:p>
            <a:r>
              <a:rPr lang="en-US" altLang="zh-CN" dirty="0"/>
              <a:t>2017</a:t>
            </a:r>
            <a:r>
              <a:rPr lang="zh-CN" altLang="en-US" dirty="0"/>
              <a:t>年</a:t>
            </a:r>
            <a:r>
              <a:rPr lang="en-US" altLang="zh-CN" dirty="0"/>
              <a:t>10</a:t>
            </a:r>
            <a:r>
              <a:rPr lang="zh-CN" altLang="en-US" dirty="0"/>
              <a:t>月</a:t>
            </a:r>
            <a:r>
              <a:rPr lang="en-US" altLang="zh-CN" dirty="0" smtClean="0"/>
              <a:t>26</a:t>
            </a:r>
            <a:r>
              <a:rPr lang="zh-CN" altLang="en-US" dirty="0" smtClean="0"/>
              <a:t>日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13965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OT</a:t>
            </a:r>
            <a:r>
              <a:rPr lang="zh-CN" altLang="en-US" dirty="0" smtClean="0"/>
              <a:t>简介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68096" y="2286000"/>
            <a:ext cx="7747254" cy="4023360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s-ES" altLang="zh-CN" sz="3600" dirty="0" smtClean="0">
                <a:latin typeface="Consolas" panose="020B0609020204030204" pitchFamily="49" charset="0"/>
              </a:rPr>
              <a:t>xform(del </a:t>
            </a:r>
            <a:r>
              <a:rPr lang="es-ES" altLang="zh-CN" sz="3600" dirty="0">
                <a:latin typeface="Consolas" panose="020B0609020204030204" pitchFamily="49" charset="0"/>
              </a:rPr>
              <a:t>x, del y) </a:t>
            </a:r>
            <a:r>
              <a:rPr lang="es-ES" altLang="zh-CN" sz="3600" dirty="0" smtClean="0">
                <a:latin typeface="Consolas" panose="020B0609020204030204" pitchFamily="49" charset="0"/>
              </a:rPr>
              <a:t>=</a:t>
            </a:r>
            <a:br>
              <a:rPr lang="es-ES" altLang="zh-CN" sz="3600" dirty="0" smtClean="0">
                <a:latin typeface="Consolas" panose="020B0609020204030204" pitchFamily="49" charset="0"/>
              </a:rPr>
            </a:br>
            <a:r>
              <a:rPr lang="es-ES" altLang="zh-CN" sz="3600" dirty="0" smtClean="0">
                <a:latin typeface="Consolas" panose="020B0609020204030204" pitchFamily="49" charset="0"/>
              </a:rPr>
              <a:t>	{</a:t>
            </a:r>
            <a:r>
              <a:rPr lang="es-ES" altLang="zh-CN" sz="3600" dirty="0">
                <a:latin typeface="Consolas" panose="020B0609020204030204" pitchFamily="49" charset="0"/>
              </a:rPr>
              <a:t>del x-1, del y} if x &gt; </a:t>
            </a:r>
            <a:r>
              <a:rPr lang="es-ES" altLang="zh-CN" sz="3600" dirty="0" smtClean="0">
                <a:latin typeface="Consolas" panose="020B0609020204030204" pitchFamily="49" charset="0"/>
              </a:rPr>
              <a:t>y</a:t>
            </a:r>
            <a:br>
              <a:rPr lang="es-ES" altLang="zh-CN" sz="3600" dirty="0" smtClean="0">
                <a:latin typeface="Consolas" panose="020B0609020204030204" pitchFamily="49" charset="0"/>
              </a:rPr>
            </a:br>
            <a:r>
              <a:rPr lang="es-ES" altLang="zh-CN" sz="3600" dirty="0" smtClean="0">
                <a:latin typeface="Consolas" panose="020B0609020204030204" pitchFamily="49" charset="0"/>
              </a:rPr>
              <a:t>	{del </a:t>
            </a:r>
            <a:r>
              <a:rPr lang="es-ES" altLang="zh-CN" sz="3600" dirty="0">
                <a:latin typeface="Consolas" panose="020B0609020204030204" pitchFamily="49" charset="0"/>
              </a:rPr>
              <a:t>x, del y-1} if x &lt; </a:t>
            </a:r>
            <a:r>
              <a:rPr lang="es-ES" altLang="zh-CN" sz="3600" dirty="0" smtClean="0">
                <a:latin typeface="Consolas" panose="020B0609020204030204" pitchFamily="49" charset="0"/>
              </a:rPr>
              <a:t>y</a:t>
            </a:r>
            <a:br>
              <a:rPr lang="es-ES" altLang="zh-CN" sz="3600" dirty="0" smtClean="0">
                <a:latin typeface="Consolas" panose="020B0609020204030204" pitchFamily="49" charset="0"/>
              </a:rPr>
            </a:br>
            <a:r>
              <a:rPr lang="es-ES" altLang="zh-CN" sz="3600" dirty="0" smtClean="0">
                <a:latin typeface="Consolas" panose="020B0609020204030204" pitchFamily="49" charset="0"/>
              </a:rPr>
              <a:t>	{no-op</a:t>
            </a:r>
            <a:r>
              <a:rPr lang="es-ES" altLang="zh-CN" sz="3600" dirty="0">
                <a:latin typeface="Consolas" panose="020B0609020204030204" pitchFamily="49" charset="0"/>
              </a:rPr>
              <a:t>, no-op} </a:t>
            </a:r>
            <a:r>
              <a:rPr lang="es-ES" altLang="zh-CN" sz="3600" dirty="0" smtClean="0">
                <a:latin typeface="Consolas" panose="020B0609020204030204" pitchFamily="49" charset="0"/>
              </a:rPr>
              <a:t>  if </a:t>
            </a:r>
            <a:r>
              <a:rPr lang="es-ES" altLang="zh-CN" sz="3600" dirty="0">
                <a:latin typeface="Consolas" panose="020B0609020204030204" pitchFamily="49" charset="0"/>
              </a:rPr>
              <a:t>x = </a:t>
            </a:r>
            <a:r>
              <a:rPr lang="es-ES" altLang="zh-CN" sz="3600" dirty="0" smtClean="0">
                <a:latin typeface="Consolas" panose="020B0609020204030204" pitchFamily="49" charset="0"/>
              </a:rPr>
              <a:t>y</a:t>
            </a:r>
          </a:p>
          <a:p>
            <a:pPr marL="457200" indent="-457200">
              <a:buFont typeface="+mj-lt"/>
              <a:buAutoNum type="arabicPeriod"/>
            </a:pPr>
            <a:r>
              <a:rPr lang="zh-CN" altLang="en-US" sz="3600" dirty="0" smtClean="0">
                <a:latin typeface="Consolas" panose="020B0609020204030204" pitchFamily="49" charset="0"/>
              </a:rPr>
              <a:t>简言之，后面的被前面的影响，把坐标</a:t>
            </a:r>
            <a:r>
              <a:rPr lang="zh-CN" altLang="en-US" sz="3600" dirty="0" smtClean="0">
                <a:latin typeface="Consolas" panose="020B0609020204030204" pitchFamily="49" charset="0"/>
              </a:rPr>
              <a:t>提前</a:t>
            </a:r>
            <a:r>
              <a:rPr lang="zh-CN" altLang="en-US" sz="3600" dirty="0" smtClean="0">
                <a:latin typeface="Consolas" panose="020B0609020204030204" pitchFamily="49" charset="0"/>
              </a:rPr>
              <a:t>一个</a:t>
            </a:r>
            <a:r>
              <a:rPr lang="zh-CN" altLang="en-US" sz="3600" dirty="0" smtClean="0">
                <a:latin typeface="Consolas" panose="020B0609020204030204" pitchFamily="49" charset="0"/>
              </a:rPr>
              <a:t>。</a:t>
            </a:r>
            <a:endParaRPr lang="en-US" altLang="zh-CN" sz="3600" dirty="0" smtClean="0">
              <a:latin typeface="Consolas" panose="020B0609020204030204" pitchFamily="49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altLang="zh-CN" sz="3600" dirty="0" smtClean="0">
                <a:latin typeface="Consolas" panose="020B0609020204030204" pitchFamily="49" charset="0"/>
              </a:rPr>
              <a:t>(</a:t>
            </a:r>
            <a:r>
              <a:rPr lang="en-US" altLang="zh-CN" sz="3600" dirty="0" err="1" smtClean="0">
                <a:latin typeface="Consolas" panose="020B0609020204030204" pitchFamily="49" charset="0"/>
              </a:rPr>
              <a:t>del,ins</a:t>
            </a:r>
            <a:r>
              <a:rPr lang="en-US" altLang="zh-CN" sz="3600" dirty="0" smtClean="0">
                <a:latin typeface="Consolas" panose="020B0609020204030204" pitchFamily="49" charset="0"/>
              </a:rPr>
              <a:t>),(</a:t>
            </a:r>
            <a:r>
              <a:rPr lang="en-US" altLang="zh-CN" sz="3600" dirty="0" err="1" smtClean="0">
                <a:latin typeface="Consolas" panose="020B0609020204030204" pitchFamily="49" charset="0"/>
              </a:rPr>
              <a:t>ins,del</a:t>
            </a:r>
            <a:r>
              <a:rPr lang="en-US" altLang="zh-CN" sz="3600" dirty="0" smtClean="0">
                <a:latin typeface="Consolas" panose="020B0609020204030204" pitchFamily="49" charset="0"/>
              </a:rPr>
              <a:t>),(</a:t>
            </a:r>
            <a:r>
              <a:rPr lang="en-US" altLang="zh-CN" sz="3600" dirty="0" err="1" smtClean="0">
                <a:latin typeface="Consolas" panose="020B0609020204030204" pitchFamily="49" charset="0"/>
              </a:rPr>
              <a:t>ins,ins</a:t>
            </a:r>
            <a:r>
              <a:rPr lang="en-US" altLang="zh-CN" sz="3600" dirty="0" smtClean="0">
                <a:latin typeface="Consolas" panose="020B0609020204030204" pitchFamily="49" charset="0"/>
              </a:rPr>
              <a:t>)</a:t>
            </a:r>
            <a:endParaRPr lang="zh-CN" altLang="en-US" sz="36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0526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OT</a:t>
            </a:r>
            <a:r>
              <a:rPr lang="zh-CN" altLang="en-US" dirty="0" smtClean="0"/>
              <a:t>简介</a:t>
            </a:r>
            <a:endParaRPr lang="zh-CN" altLang="en-US" dirty="0"/>
          </a:p>
        </p:txBody>
      </p:sp>
      <p:sp>
        <p:nvSpPr>
          <p:cNvPr id="4" name="圆角矩形 3"/>
          <p:cNvSpPr/>
          <p:nvPr/>
        </p:nvSpPr>
        <p:spPr>
          <a:xfrm>
            <a:off x="1882279" y="1821915"/>
            <a:ext cx="1447800" cy="69824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Client</a:t>
            </a:r>
            <a:endParaRPr lang="zh-CN" altLang="en-US" dirty="0"/>
          </a:p>
        </p:txBody>
      </p:sp>
      <p:cxnSp>
        <p:nvCxnSpPr>
          <p:cNvPr id="6" name="直接连接符 5"/>
          <p:cNvCxnSpPr>
            <a:stCxn id="4" idx="2"/>
          </p:cNvCxnSpPr>
          <p:nvPr/>
        </p:nvCxnSpPr>
        <p:spPr>
          <a:xfrm>
            <a:off x="2606179" y="2520157"/>
            <a:ext cx="415" cy="38532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圆角矩形 14"/>
          <p:cNvSpPr/>
          <p:nvPr/>
        </p:nvSpPr>
        <p:spPr>
          <a:xfrm>
            <a:off x="5751576" y="1821915"/>
            <a:ext cx="1447800" cy="69824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Server</a:t>
            </a:r>
            <a:endParaRPr lang="zh-CN" altLang="en-US" dirty="0"/>
          </a:p>
        </p:txBody>
      </p:sp>
      <p:cxnSp>
        <p:nvCxnSpPr>
          <p:cNvPr id="18" name="直接连接符 17"/>
          <p:cNvCxnSpPr/>
          <p:nvPr/>
        </p:nvCxnSpPr>
        <p:spPr>
          <a:xfrm>
            <a:off x="6475476" y="2520157"/>
            <a:ext cx="415" cy="38532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/>
          <p:cNvSpPr/>
          <p:nvPr/>
        </p:nvSpPr>
        <p:spPr>
          <a:xfrm>
            <a:off x="2098548" y="3023590"/>
            <a:ext cx="1015261" cy="3896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PLAN</a:t>
            </a:r>
            <a:endParaRPr lang="zh-CN" altLang="en-US" dirty="0"/>
          </a:p>
        </p:txBody>
      </p:sp>
      <p:sp>
        <p:nvSpPr>
          <p:cNvPr id="20" name="闪电形 19"/>
          <p:cNvSpPr/>
          <p:nvPr/>
        </p:nvSpPr>
        <p:spPr>
          <a:xfrm>
            <a:off x="2153585" y="3686610"/>
            <a:ext cx="304383" cy="263237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双括号 21"/>
          <p:cNvSpPr/>
          <p:nvPr/>
        </p:nvSpPr>
        <p:spPr>
          <a:xfrm>
            <a:off x="1023505" y="3641861"/>
            <a:ext cx="858774" cy="363543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Ins 5 E</a:t>
            </a:r>
            <a:endParaRPr lang="zh-CN" altLang="en-US" dirty="0"/>
          </a:p>
        </p:txBody>
      </p:sp>
      <p:sp>
        <p:nvSpPr>
          <p:cNvPr id="23" name="矩形 22"/>
          <p:cNvSpPr/>
          <p:nvPr/>
        </p:nvSpPr>
        <p:spPr>
          <a:xfrm>
            <a:off x="5967845" y="3023589"/>
            <a:ext cx="1015261" cy="3896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PLAN</a:t>
            </a:r>
            <a:endParaRPr lang="zh-CN" altLang="en-US" dirty="0"/>
          </a:p>
        </p:txBody>
      </p:sp>
      <p:sp>
        <p:nvSpPr>
          <p:cNvPr id="24" name="闪电形 23"/>
          <p:cNvSpPr/>
          <p:nvPr/>
        </p:nvSpPr>
        <p:spPr>
          <a:xfrm flipH="1">
            <a:off x="6582849" y="3701294"/>
            <a:ext cx="348232" cy="248553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双括号 24"/>
          <p:cNvSpPr/>
          <p:nvPr/>
        </p:nvSpPr>
        <p:spPr>
          <a:xfrm>
            <a:off x="7199376" y="3476866"/>
            <a:ext cx="858774" cy="629509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Ins 5 E</a:t>
            </a:r>
          </a:p>
          <a:p>
            <a:pPr algn="ctr"/>
            <a:r>
              <a:rPr lang="en-US" altLang="zh-CN" dirty="0" smtClean="0"/>
              <a:t>Ins 6 T</a:t>
            </a:r>
            <a:endParaRPr lang="zh-CN" altLang="en-US" dirty="0"/>
          </a:p>
        </p:txBody>
      </p:sp>
      <p:sp>
        <p:nvSpPr>
          <p:cNvPr id="26" name="矩形 25"/>
          <p:cNvSpPr/>
          <p:nvPr/>
        </p:nvSpPr>
        <p:spPr>
          <a:xfrm>
            <a:off x="2098547" y="4345172"/>
            <a:ext cx="1015261" cy="3896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PLANE</a:t>
            </a:r>
            <a:endParaRPr lang="zh-CN" altLang="en-US" dirty="0"/>
          </a:p>
        </p:txBody>
      </p:sp>
      <p:sp>
        <p:nvSpPr>
          <p:cNvPr id="27" name="矩形 26"/>
          <p:cNvSpPr/>
          <p:nvPr/>
        </p:nvSpPr>
        <p:spPr>
          <a:xfrm>
            <a:off x="5967844" y="4345172"/>
            <a:ext cx="1015261" cy="3896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PLANET</a:t>
            </a:r>
            <a:endParaRPr lang="zh-CN" altLang="en-US" dirty="0"/>
          </a:p>
        </p:txBody>
      </p:sp>
      <p:cxnSp>
        <p:nvCxnSpPr>
          <p:cNvPr id="29" name="直接箭头连接符 28"/>
          <p:cNvCxnSpPr/>
          <p:nvPr/>
        </p:nvCxnSpPr>
        <p:spPr>
          <a:xfrm>
            <a:off x="2767516" y="3803669"/>
            <a:ext cx="3491689" cy="15425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/>
          <p:cNvCxnSpPr/>
          <p:nvPr/>
        </p:nvCxnSpPr>
        <p:spPr>
          <a:xfrm flipH="1">
            <a:off x="2820994" y="3805972"/>
            <a:ext cx="3386188" cy="15402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矩形 40"/>
          <p:cNvSpPr/>
          <p:nvPr/>
        </p:nvSpPr>
        <p:spPr>
          <a:xfrm>
            <a:off x="2045712" y="5701060"/>
            <a:ext cx="1015261" cy="3896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PLANET</a:t>
            </a:r>
            <a:endParaRPr lang="zh-CN" altLang="en-US" dirty="0"/>
          </a:p>
        </p:txBody>
      </p:sp>
      <p:sp>
        <p:nvSpPr>
          <p:cNvPr id="42" name="矩形 41"/>
          <p:cNvSpPr/>
          <p:nvPr/>
        </p:nvSpPr>
        <p:spPr>
          <a:xfrm>
            <a:off x="5951097" y="5701059"/>
            <a:ext cx="1015261" cy="3896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 smtClean="0"/>
              <a:t>PLANET</a:t>
            </a:r>
            <a:endParaRPr lang="zh-CN" altLang="en-US" dirty="0"/>
          </a:p>
        </p:txBody>
      </p:sp>
      <p:sp>
        <p:nvSpPr>
          <p:cNvPr id="3" name="心形 2"/>
          <p:cNvSpPr/>
          <p:nvPr/>
        </p:nvSpPr>
        <p:spPr>
          <a:xfrm>
            <a:off x="3982026" y="4116928"/>
            <a:ext cx="1117600" cy="916004"/>
          </a:xfrm>
          <a:prstGeom prst="hear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 smtClean="0"/>
              <a:t>xform</a:t>
            </a:r>
            <a:endParaRPr lang="zh-CN" altLang="en-US" dirty="0"/>
          </a:p>
        </p:txBody>
      </p:sp>
      <p:sp>
        <p:nvSpPr>
          <p:cNvPr id="21" name="双括号 20"/>
          <p:cNvSpPr/>
          <p:nvPr/>
        </p:nvSpPr>
        <p:spPr>
          <a:xfrm>
            <a:off x="1498623" y="5008258"/>
            <a:ext cx="988307" cy="633821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NO OP</a:t>
            </a:r>
            <a:endParaRPr lang="en-US" altLang="zh-CN" dirty="0"/>
          </a:p>
          <a:p>
            <a:pPr algn="ctr"/>
            <a:r>
              <a:rPr lang="en-US" altLang="zh-CN" dirty="0"/>
              <a:t>Ins 6 T</a:t>
            </a:r>
            <a:endParaRPr lang="zh-CN" altLang="en-US" dirty="0"/>
          </a:p>
        </p:txBody>
      </p:sp>
      <p:sp>
        <p:nvSpPr>
          <p:cNvPr id="28" name="双括号 27"/>
          <p:cNvSpPr/>
          <p:nvPr/>
        </p:nvSpPr>
        <p:spPr>
          <a:xfrm>
            <a:off x="6553717" y="5179290"/>
            <a:ext cx="937019" cy="363543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Nothing</a:t>
            </a:r>
            <a:endParaRPr lang="zh-CN" altLang="en-US" dirty="0"/>
          </a:p>
        </p:txBody>
      </p:sp>
      <p:sp>
        <p:nvSpPr>
          <p:cNvPr id="30" name="泪滴形 29"/>
          <p:cNvSpPr/>
          <p:nvPr/>
        </p:nvSpPr>
        <p:spPr>
          <a:xfrm rot="18769252">
            <a:off x="4751352" y="4243176"/>
            <a:ext cx="246120" cy="245927"/>
          </a:xfrm>
          <a:prstGeom prst="teardrop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笑脸 6"/>
          <p:cNvSpPr/>
          <p:nvPr/>
        </p:nvSpPr>
        <p:spPr>
          <a:xfrm>
            <a:off x="4111040" y="4093455"/>
            <a:ext cx="910776" cy="893049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716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45" presetClass="entr" presetSubtype="0" repeatCount="3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53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4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9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000"/>
                            </p:stCondLst>
                            <p:childTnLst>
                              <p:par>
                                <p:cTn id="60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500"/>
                            </p:stCondLst>
                            <p:childTnLst>
                              <p:par>
                                <p:cTn id="73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5" grpId="0" animBg="1"/>
      <p:bldP spid="26" grpId="0" animBg="1"/>
      <p:bldP spid="27" grpId="0" animBg="1"/>
      <p:bldP spid="41" grpId="0" animBg="1"/>
      <p:bldP spid="42" grpId="0" animBg="1"/>
      <p:bldP spid="3" grpId="0" animBg="1"/>
      <p:bldP spid="3" grpId="1" animBg="1"/>
      <p:bldP spid="21" grpId="0" animBg="1"/>
      <p:bldP spid="28" grpId="0" animBg="1"/>
      <p:bldP spid="30" grpId="0" animBg="1"/>
      <p:bldP spid="30" grpId="1" animBg="1"/>
      <p:bldP spid="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Jupiter</a:t>
            </a:r>
            <a:r>
              <a:rPr lang="zh-CN" altLang="en-US" dirty="0" smtClean="0"/>
              <a:t>简介</a:t>
            </a:r>
            <a:endParaRPr lang="zh-CN" altLang="en-US" dirty="0"/>
          </a:p>
        </p:txBody>
      </p:sp>
      <p:sp>
        <p:nvSpPr>
          <p:cNvPr id="4" name="椭圆 3"/>
          <p:cNvSpPr/>
          <p:nvPr/>
        </p:nvSpPr>
        <p:spPr>
          <a:xfrm>
            <a:off x="3408668" y="2086426"/>
            <a:ext cx="1163332" cy="51649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 smtClean="0"/>
              <a:t>0,0</a:t>
            </a:r>
            <a:endParaRPr lang="zh-CN" altLang="en-US" sz="3200" dirty="0"/>
          </a:p>
        </p:txBody>
      </p:sp>
      <p:sp>
        <p:nvSpPr>
          <p:cNvPr id="5" name="椭圆 4"/>
          <p:cNvSpPr/>
          <p:nvPr/>
        </p:nvSpPr>
        <p:spPr>
          <a:xfrm>
            <a:off x="2245336" y="3066774"/>
            <a:ext cx="1163332" cy="51649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/>
              <a:t>1</a:t>
            </a:r>
            <a:r>
              <a:rPr lang="en-US" altLang="zh-CN" sz="3200" dirty="0" smtClean="0"/>
              <a:t>,0</a:t>
            </a:r>
            <a:endParaRPr lang="zh-CN" altLang="en-US" sz="3200" dirty="0"/>
          </a:p>
        </p:txBody>
      </p:sp>
      <p:sp>
        <p:nvSpPr>
          <p:cNvPr id="6" name="椭圆 5"/>
          <p:cNvSpPr/>
          <p:nvPr/>
        </p:nvSpPr>
        <p:spPr>
          <a:xfrm>
            <a:off x="4572000" y="3066774"/>
            <a:ext cx="1163332" cy="51649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3200" dirty="0" smtClean="0"/>
              <a:t>0,1</a:t>
            </a:r>
            <a:endParaRPr lang="zh-CN" altLang="en-US" sz="3200" dirty="0"/>
          </a:p>
        </p:txBody>
      </p:sp>
      <p:sp>
        <p:nvSpPr>
          <p:cNvPr id="7" name="椭圆 6"/>
          <p:cNvSpPr/>
          <p:nvPr/>
        </p:nvSpPr>
        <p:spPr>
          <a:xfrm>
            <a:off x="5735332" y="4122762"/>
            <a:ext cx="1163332" cy="51649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3200" dirty="0" smtClean="0"/>
              <a:t>0,2</a:t>
            </a:r>
            <a:endParaRPr lang="zh-CN" altLang="en-US" sz="3200" dirty="0"/>
          </a:p>
        </p:txBody>
      </p:sp>
      <p:sp>
        <p:nvSpPr>
          <p:cNvPr id="8" name="椭圆 7"/>
          <p:cNvSpPr/>
          <p:nvPr/>
        </p:nvSpPr>
        <p:spPr>
          <a:xfrm>
            <a:off x="3408668" y="4122761"/>
            <a:ext cx="1163332" cy="51649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3200" dirty="0"/>
              <a:t>1</a:t>
            </a:r>
            <a:r>
              <a:rPr lang="en-US" altLang="zh-CN" sz="3200" dirty="0" smtClean="0"/>
              <a:t>,1</a:t>
            </a:r>
            <a:endParaRPr lang="zh-CN" altLang="en-US" sz="3200" dirty="0"/>
          </a:p>
        </p:txBody>
      </p:sp>
      <p:sp>
        <p:nvSpPr>
          <p:cNvPr id="11" name="椭圆 10"/>
          <p:cNvSpPr/>
          <p:nvPr/>
        </p:nvSpPr>
        <p:spPr>
          <a:xfrm>
            <a:off x="4572000" y="5103109"/>
            <a:ext cx="1163332" cy="51649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3200" dirty="0" smtClean="0"/>
              <a:t>1,2</a:t>
            </a:r>
            <a:endParaRPr lang="zh-CN" altLang="en-US" sz="3200" dirty="0"/>
          </a:p>
        </p:txBody>
      </p:sp>
      <p:cxnSp>
        <p:nvCxnSpPr>
          <p:cNvPr id="15" name="直接箭头连接符 14"/>
          <p:cNvCxnSpPr>
            <a:stCxn id="4" idx="3"/>
            <a:endCxn id="5" idx="0"/>
          </p:cNvCxnSpPr>
          <p:nvPr/>
        </p:nvCxnSpPr>
        <p:spPr>
          <a:xfrm flipH="1">
            <a:off x="2827002" y="2527284"/>
            <a:ext cx="752032" cy="5394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>
            <a:stCxn id="4" idx="5"/>
            <a:endCxn id="6" idx="0"/>
          </p:cNvCxnSpPr>
          <p:nvPr/>
        </p:nvCxnSpPr>
        <p:spPr>
          <a:xfrm>
            <a:off x="4401634" y="2527284"/>
            <a:ext cx="752032" cy="53949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>
            <a:stCxn id="6" idx="5"/>
            <a:endCxn id="7" idx="0"/>
          </p:cNvCxnSpPr>
          <p:nvPr/>
        </p:nvCxnSpPr>
        <p:spPr>
          <a:xfrm>
            <a:off x="5564966" y="3507632"/>
            <a:ext cx="752032" cy="61513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双括号 22"/>
          <p:cNvSpPr/>
          <p:nvPr/>
        </p:nvSpPr>
        <p:spPr>
          <a:xfrm>
            <a:off x="1211174" y="3103796"/>
            <a:ext cx="888205" cy="442452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PLANE</a:t>
            </a:r>
            <a:endParaRPr lang="zh-CN" altLang="en-US" dirty="0"/>
          </a:p>
        </p:txBody>
      </p:sp>
      <p:sp>
        <p:nvSpPr>
          <p:cNvPr id="24" name="双括号 23"/>
          <p:cNvSpPr/>
          <p:nvPr/>
        </p:nvSpPr>
        <p:spPr>
          <a:xfrm>
            <a:off x="5905698" y="3065180"/>
            <a:ext cx="888205" cy="442452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PLANE</a:t>
            </a:r>
            <a:endParaRPr lang="zh-CN" altLang="en-US" dirty="0"/>
          </a:p>
        </p:txBody>
      </p:sp>
      <p:sp>
        <p:nvSpPr>
          <p:cNvPr id="25" name="双括号 24"/>
          <p:cNvSpPr/>
          <p:nvPr/>
        </p:nvSpPr>
        <p:spPr>
          <a:xfrm>
            <a:off x="7068893" y="4122760"/>
            <a:ext cx="993103" cy="442452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PLANET</a:t>
            </a:r>
            <a:endParaRPr lang="zh-CN" altLang="en-US" dirty="0"/>
          </a:p>
        </p:txBody>
      </p:sp>
      <p:sp>
        <p:nvSpPr>
          <p:cNvPr id="26" name="双括号 25"/>
          <p:cNvSpPr/>
          <p:nvPr/>
        </p:nvSpPr>
        <p:spPr>
          <a:xfrm>
            <a:off x="4721164" y="2084832"/>
            <a:ext cx="888205" cy="442452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PLAN</a:t>
            </a:r>
            <a:endParaRPr lang="zh-CN" altLang="en-US" dirty="0"/>
          </a:p>
        </p:txBody>
      </p:sp>
      <p:sp>
        <p:nvSpPr>
          <p:cNvPr id="27" name="文本框 26"/>
          <p:cNvSpPr txBox="1"/>
          <p:nvPr/>
        </p:nvSpPr>
        <p:spPr>
          <a:xfrm>
            <a:off x="2952965" y="2514833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</a:t>
            </a:r>
            <a:endParaRPr lang="zh-CN" altLang="en-US" dirty="0"/>
          </a:p>
        </p:txBody>
      </p:sp>
      <p:sp>
        <p:nvSpPr>
          <p:cNvPr id="28" name="文本框 27"/>
          <p:cNvSpPr txBox="1"/>
          <p:nvPr/>
        </p:nvSpPr>
        <p:spPr>
          <a:xfrm>
            <a:off x="4688435" y="2503336"/>
            <a:ext cx="426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S1</a:t>
            </a:r>
            <a:endParaRPr lang="zh-CN" altLang="en-US" dirty="0"/>
          </a:p>
        </p:txBody>
      </p:sp>
      <p:sp>
        <p:nvSpPr>
          <p:cNvPr id="29" name="文本框 26"/>
          <p:cNvSpPr txBox="1"/>
          <p:nvPr/>
        </p:nvSpPr>
        <p:spPr>
          <a:xfrm>
            <a:off x="5864101" y="3546248"/>
            <a:ext cx="426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 smtClean="0"/>
              <a:t>S2</a:t>
            </a:r>
            <a:endParaRPr lang="zh-CN" altLang="en-US" dirty="0"/>
          </a:p>
        </p:txBody>
      </p:sp>
      <p:cxnSp>
        <p:nvCxnSpPr>
          <p:cNvPr id="31" name="直接箭头连接符 30"/>
          <p:cNvCxnSpPr>
            <a:stCxn id="5" idx="4"/>
            <a:endCxn id="8" idx="1"/>
          </p:cNvCxnSpPr>
          <p:nvPr/>
        </p:nvCxnSpPr>
        <p:spPr>
          <a:xfrm>
            <a:off x="2827002" y="3583271"/>
            <a:ext cx="752032" cy="615129"/>
          </a:xfrm>
          <a:prstGeom prst="straightConnector1">
            <a:avLst/>
          </a:prstGeom>
          <a:ln>
            <a:prstDash val="lg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框 26"/>
          <p:cNvSpPr txBox="1"/>
          <p:nvPr/>
        </p:nvSpPr>
        <p:spPr>
          <a:xfrm>
            <a:off x="2713957" y="3706169"/>
            <a:ext cx="478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 smtClean="0"/>
              <a:t>S1’</a:t>
            </a:r>
            <a:endParaRPr lang="zh-CN" altLang="en-US" dirty="0"/>
          </a:p>
        </p:txBody>
      </p:sp>
      <p:cxnSp>
        <p:nvCxnSpPr>
          <p:cNvPr id="34" name="直接箭头连接符 33"/>
          <p:cNvCxnSpPr>
            <a:stCxn id="6" idx="4"/>
            <a:endCxn id="8" idx="7"/>
          </p:cNvCxnSpPr>
          <p:nvPr/>
        </p:nvCxnSpPr>
        <p:spPr>
          <a:xfrm flipH="1">
            <a:off x="4401634" y="3583271"/>
            <a:ext cx="752032" cy="615129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prstDash val="lg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26"/>
          <p:cNvSpPr txBox="1"/>
          <p:nvPr/>
        </p:nvSpPr>
        <p:spPr>
          <a:xfrm>
            <a:off x="4813071" y="3730914"/>
            <a:ext cx="375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 smtClean="0"/>
              <a:t>C’</a:t>
            </a:r>
            <a:endParaRPr lang="zh-CN" altLang="en-US" dirty="0"/>
          </a:p>
        </p:txBody>
      </p:sp>
      <p:cxnSp>
        <p:nvCxnSpPr>
          <p:cNvPr id="37" name="直接箭头连接符 36"/>
          <p:cNvCxnSpPr>
            <a:stCxn id="8" idx="4"/>
            <a:endCxn id="11" idx="1"/>
          </p:cNvCxnSpPr>
          <p:nvPr/>
        </p:nvCxnSpPr>
        <p:spPr>
          <a:xfrm>
            <a:off x="3990334" y="4639258"/>
            <a:ext cx="752032" cy="539490"/>
          </a:xfrm>
          <a:prstGeom prst="straightConnector1">
            <a:avLst/>
          </a:prstGeom>
          <a:ln w="9525">
            <a:prstDash val="lgDashDot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本框 26"/>
          <p:cNvSpPr txBox="1"/>
          <p:nvPr/>
        </p:nvSpPr>
        <p:spPr>
          <a:xfrm>
            <a:off x="3903373" y="4788581"/>
            <a:ext cx="478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 smtClean="0"/>
              <a:t>S2’</a:t>
            </a:r>
            <a:endParaRPr lang="zh-CN" altLang="en-US" dirty="0"/>
          </a:p>
        </p:txBody>
      </p:sp>
      <p:sp>
        <p:nvSpPr>
          <p:cNvPr id="39" name="双括号 38"/>
          <p:cNvSpPr/>
          <p:nvPr/>
        </p:nvSpPr>
        <p:spPr>
          <a:xfrm>
            <a:off x="2382899" y="4206261"/>
            <a:ext cx="888205" cy="442452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PLANE</a:t>
            </a:r>
            <a:endParaRPr lang="zh-CN" altLang="en-US" dirty="0"/>
          </a:p>
        </p:txBody>
      </p:sp>
      <p:sp>
        <p:nvSpPr>
          <p:cNvPr id="40" name="双括号 39"/>
          <p:cNvSpPr/>
          <p:nvPr/>
        </p:nvSpPr>
        <p:spPr>
          <a:xfrm>
            <a:off x="5905698" y="5157913"/>
            <a:ext cx="993103" cy="442452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PLANET</a:t>
            </a:r>
            <a:endParaRPr lang="zh-CN" altLang="en-US" dirty="0"/>
          </a:p>
        </p:txBody>
      </p:sp>
      <p:sp>
        <p:nvSpPr>
          <p:cNvPr id="41" name="横卷形 40"/>
          <p:cNvSpPr/>
          <p:nvPr/>
        </p:nvSpPr>
        <p:spPr>
          <a:xfrm>
            <a:off x="2418102" y="-2807610"/>
            <a:ext cx="4307796" cy="2365629"/>
          </a:xfrm>
          <a:prstGeom prst="horizontalScrol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5400" baseline="-25000" dirty="0" smtClean="0"/>
              <a:t>{S1’,C’}=OT(S1,C)</a:t>
            </a:r>
          </a:p>
          <a:p>
            <a:pPr algn="ctr"/>
            <a:r>
              <a:rPr lang="en-US" altLang="zh-CN" sz="5400" baseline="-25000" dirty="0" smtClean="0"/>
              <a:t>S’=NO OP</a:t>
            </a:r>
          </a:p>
          <a:p>
            <a:pPr algn="ctr"/>
            <a:r>
              <a:rPr lang="en-US" altLang="zh-CN" sz="5400" baseline="-25000" dirty="0" smtClean="0"/>
              <a:t>C’=NO OP</a:t>
            </a:r>
            <a:endParaRPr lang="zh-CN" altLang="en-US" sz="5400" baseline="-25000" dirty="0"/>
          </a:p>
        </p:txBody>
      </p:sp>
      <p:sp>
        <p:nvSpPr>
          <p:cNvPr id="42" name="横卷形 41"/>
          <p:cNvSpPr/>
          <p:nvPr/>
        </p:nvSpPr>
        <p:spPr>
          <a:xfrm>
            <a:off x="2295207" y="-2840464"/>
            <a:ext cx="4480562" cy="2457596"/>
          </a:xfrm>
          <a:prstGeom prst="horizontalScrol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5400" baseline="-25000" dirty="0" smtClean="0"/>
              <a:t>{S2’,C’’}=OT(S2,C’)</a:t>
            </a:r>
          </a:p>
          <a:p>
            <a:pPr algn="ctr"/>
            <a:r>
              <a:rPr lang="en-US" altLang="zh-CN" sz="5400" baseline="-25000" dirty="0" smtClean="0"/>
              <a:t>S2’=INS 6 T</a:t>
            </a:r>
          </a:p>
          <a:p>
            <a:pPr algn="ctr"/>
            <a:r>
              <a:rPr lang="en-US" altLang="zh-CN" sz="5400" baseline="-25000" dirty="0" smtClean="0"/>
              <a:t>C’’=NO OP</a:t>
            </a:r>
            <a:endParaRPr lang="zh-CN" altLang="en-US" sz="5400" baseline="-25000" dirty="0"/>
          </a:p>
        </p:txBody>
      </p:sp>
      <p:cxnSp>
        <p:nvCxnSpPr>
          <p:cNvPr id="45" name="直接连接符 44"/>
          <p:cNvCxnSpPr/>
          <p:nvPr/>
        </p:nvCxnSpPr>
        <p:spPr>
          <a:xfrm>
            <a:off x="572600" y="657437"/>
            <a:ext cx="0" cy="668328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箭头连接符 48"/>
          <p:cNvCxnSpPr>
            <a:stCxn id="7" idx="4"/>
            <a:endCxn id="11" idx="7"/>
          </p:cNvCxnSpPr>
          <p:nvPr/>
        </p:nvCxnSpPr>
        <p:spPr>
          <a:xfrm flipH="1">
            <a:off x="5564966" y="4639259"/>
            <a:ext cx="752032" cy="539489"/>
          </a:xfrm>
          <a:prstGeom prst="straightConnector1">
            <a:avLst/>
          </a:prstGeom>
          <a:ln>
            <a:prstDash val="lgDashDot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文本框 26"/>
          <p:cNvSpPr txBox="1"/>
          <p:nvPr/>
        </p:nvSpPr>
        <p:spPr>
          <a:xfrm>
            <a:off x="5941574" y="4724337"/>
            <a:ext cx="426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 smtClean="0"/>
              <a:t>C’’</a:t>
            </a:r>
            <a:endParaRPr lang="zh-CN" altLang="en-US" dirty="0"/>
          </a:p>
        </p:txBody>
      </p:sp>
      <p:sp>
        <p:nvSpPr>
          <p:cNvPr id="33" name="矩形 32"/>
          <p:cNvSpPr/>
          <p:nvPr/>
        </p:nvSpPr>
        <p:spPr>
          <a:xfrm>
            <a:off x="118599" y="10334"/>
            <a:ext cx="884445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b="1" dirty="0" smtClean="0">
                <a:solidFill>
                  <a:srgbClr val="000000"/>
                </a:solidFill>
                <a:latin typeface="Helvetica-Bold"/>
              </a:rPr>
              <a:t>Reference:</a:t>
            </a:r>
          </a:p>
          <a:p>
            <a:r>
              <a:rPr lang="en-US" altLang="zh-CN" sz="1600" b="1" i="1" dirty="0" smtClean="0">
                <a:solidFill>
                  <a:srgbClr val="000000"/>
                </a:solidFill>
                <a:latin typeface="Helvetica-Bold"/>
              </a:rPr>
              <a:t>High-Latency</a:t>
            </a:r>
            <a:r>
              <a:rPr lang="en-US" altLang="zh-CN" sz="1600" b="1" i="1" dirty="0">
                <a:solidFill>
                  <a:srgbClr val="000000"/>
                </a:solidFill>
                <a:latin typeface="Helvetica-Bold"/>
              </a:rPr>
              <a:t>, Low-Bandwidth </a:t>
            </a:r>
            <a:r>
              <a:rPr lang="en-US" altLang="zh-CN" sz="1600" b="1" i="1" dirty="0" smtClean="0">
                <a:solidFill>
                  <a:srgbClr val="000000"/>
                </a:solidFill>
                <a:latin typeface="Helvetica-Bold"/>
              </a:rPr>
              <a:t>Windowing in </a:t>
            </a:r>
            <a:r>
              <a:rPr lang="en-US" altLang="zh-CN" sz="1600" b="1" i="1" dirty="0">
                <a:solidFill>
                  <a:srgbClr val="000000"/>
                </a:solidFill>
                <a:latin typeface="Helvetica-Bold"/>
              </a:rPr>
              <a:t>the Jupiter Collaboration </a:t>
            </a:r>
            <a:r>
              <a:rPr lang="en-US" altLang="zh-CN" sz="1600" b="1" i="1" dirty="0" smtClean="0">
                <a:solidFill>
                  <a:srgbClr val="000000"/>
                </a:solidFill>
                <a:latin typeface="Helvetica-Bold"/>
              </a:rPr>
              <a:t>System</a:t>
            </a:r>
            <a:r>
              <a:rPr lang="en-US" altLang="zh-CN" sz="1600" b="1" dirty="0" smtClean="0">
                <a:solidFill>
                  <a:srgbClr val="000000"/>
                </a:solidFill>
                <a:latin typeface="Helvetica-Bold"/>
              </a:rPr>
              <a:t>, Figure 5</a:t>
            </a:r>
            <a:r>
              <a:rPr lang="en-US" altLang="zh-CN" sz="1600" dirty="0" smtClean="0"/>
              <a:t> </a:t>
            </a:r>
            <a:endParaRPr lang="zh-CN" altLang="en-US" sz="1600" dirty="0"/>
          </a:p>
        </p:txBody>
      </p:sp>
      <p:sp>
        <p:nvSpPr>
          <p:cNvPr id="3" name="文本框 2"/>
          <p:cNvSpPr txBox="1"/>
          <p:nvPr/>
        </p:nvSpPr>
        <p:spPr>
          <a:xfrm>
            <a:off x="2245336" y="5983140"/>
            <a:ext cx="51724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/>
              <a:t>Jupiter</a:t>
            </a:r>
            <a:r>
              <a:rPr lang="zh-CN" altLang="en-US" sz="2800" dirty="0" smtClean="0"/>
              <a:t>协议基本思想：迭代做</a:t>
            </a:r>
            <a:r>
              <a:rPr lang="en-US" altLang="zh-CN" sz="2800" dirty="0" smtClean="0"/>
              <a:t>OT</a:t>
            </a:r>
            <a:endParaRPr lang="zh-CN" altLang="en-US" sz="2800" dirty="0"/>
          </a:p>
        </p:txBody>
      </p:sp>
      <p:sp>
        <p:nvSpPr>
          <p:cNvPr id="43" name="双波形 42"/>
          <p:cNvSpPr/>
          <p:nvPr/>
        </p:nvSpPr>
        <p:spPr>
          <a:xfrm>
            <a:off x="572600" y="302721"/>
            <a:ext cx="8571401" cy="6061587"/>
          </a:xfrm>
          <a:prstGeom prst="doubleWav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dirty="0" smtClean="0"/>
              <a:t>Jupiter</a:t>
            </a:r>
            <a:r>
              <a:rPr lang="en-US" altLang="zh-CN" sz="8800" dirty="0"/>
              <a:t>!</a:t>
            </a:r>
            <a:endParaRPr lang="zh-CN" altLang="en-US" sz="8800" dirty="0"/>
          </a:p>
        </p:txBody>
      </p:sp>
    </p:spTree>
    <p:extLst>
      <p:ext uri="{BB962C8B-B14F-4D97-AF65-F5344CB8AC3E}">
        <p14:creationId xmlns:p14="http://schemas.microsoft.com/office/powerpoint/2010/main" val="3406597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44444E-6 L 0.00694 0.8588 " pathEditMode="relative" rAng="0" ptsTypes="AA">
                                      <p:cBhvr>
                                        <p:cTn id="5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7" y="4294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00"/>
                            </p:stCondLst>
                            <p:childTnLst>
                              <p:par>
                                <p:cTn id="7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3.7037E-6 L 0.00694 0.85879 " pathEditMode="relative" rAng="0" ptsTypes="AA">
                                      <p:cBhvr>
                                        <p:cTn id="9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7" y="4294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500"/>
                            </p:stCondLst>
                            <p:childTnLst>
                              <p:par>
                                <p:cTn id="9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500"/>
                            </p:stCondLst>
                            <p:childTnLst>
                              <p:par>
                                <p:cTn id="110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11" grpId="0" animBg="1"/>
      <p:bldP spid="23" grpId="0" animBg="1"/>
      <p:bldP spid="24" grpId="0" animBg="1"/>
      <p:bldP spid="25" grpId="0" animBg="1"/>
      <p:bldP spid="26" grpId="0" animBg="1"/>
      <p:bldP spid="27" grpId="0"/>
      <p:bldP spid="28" grpId="0"/>
      <p:bldP spid="29" grpId="0"/>
      <p:bldP spid="32" grpId="0"/>
      <p:bldP spid="35" grpId="0"/>
      <p:bldP spid="38" grpId="0"/>
      <p:bldP spid="39" grpId="0" animBg="1"/>
      <p:bldP spid="40" grpId="0" animBg="1"/>
      <p:bldP spid="41" grpId="0" animBg="1"/>
      <p:bldP spid="41" grpId="1" animBg="1"/>
      <p:bldP spid="42" grpId="0" animBg="1"/>
      <p:bldP spid="42" grpId="1" animBg="1"/>
      <p:bldP spid="50" grpId="0"/>
      <p:bldP spid="3" grpId="0"/>
      <p:bldP spid="4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Jupiter</a:t>
            </a:r>
            <a:r>
              <a:rPr lang="zh-CN" altLang="en-US" dirty="0" smtClean="0"/>
              <a:t>简介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972" y="2084832"/>
            <a:ext cx="8884056" cy="2667757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768096" y="5372100"/>
            <a:ext cx="79930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 smtClean="0"/>
              <a:t>Server</a:t>
            </a:r>
            <a:r>
              <a:rPr lang="zh-CN" altLang="en-US" sz="3200" dirty="0" smtClean="0"/>
              <a:t>为每一个</a:t>
            </a:r>
            <a:r>
              <a:rPr lang="en-US" altLang="zh-CN" sz="3200" dirty="0" smtClean="0"/>
              <a:t>Client</a:t>
            </a:r>
            <a:r>
              <a:rPr lang="zh-CN" altLang="en-US" sz="3200" dirty="0" smtClean="0"/>
              <a:t>维护一个</a:t>
            </a:r>
            <a:r>
              <a:rPr lang="en-US" altLang="zh-CN" sz="3200" dirty="0" smtClean="0"/>
              <a:t>2D</a:t>
            </a:r>
            <a:r>
              <a:rPr lang="zh-CN" altLang="en-US" sz="3200" dirty="0" smtClean="0"/>
              <a:t>状态空间。</a:t>
            </a:r>
            <a:endParaRPr lang="zh-CN" altLang="en-US" sz="3200" dirty="0"/>
          </a:p>
        </p:txBody>
      </p:sp>
      <p:cxnSp>
        <p:nvCxnSpPr>
          <p:cNvPr id="9" name="直接连接符 8"/>
          <p:cNvCxnSpPr/>
          <p:nvPr/>
        </p:nvCxnSpPr>
        <p:spPr>
          <a:xfrm>
            <a:off x="4381500" y="1594010"/>
            <a:ext cx="31623" cy="3778090"/>
          </a:xfrm>
          <a:prstGeom prst="line">
            <a:avLst/>
          </a:prstGeom>
          <a:ln w="571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1641311" y="1604054"/>
            <a:ext cx="12604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 smtClean="0"/>
              <a:t>Server</a:t>
            </a:r>
            <a:endParaRPr lang="zh-CN" altLang="en-US" sz="3200" dirty="0"/>
          </a:p>
        </p:txBody>
      </p:sp>
      <p:sp>
        <p:nvSpPr>
          <p:cNvPr id="11" name="文本框 10"/>
          <p:cNvSpPr txBox="1"/>
          <p:nvPr/>
        </p:nvSpPr>
        <p:spPr>
          <a:xfrm>
            <a:off x="6159578" y="1594010"/>
            <a:ext cx="11079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 smtClean="0"/>
              <a:t>Client</a:t>
            </a:r>
            <a:endParaRPr lang="zh-CN" altLang="en-US" sz="3200" dirty="0"/>
          </a:p>
        </p:txBody>
      </p:sp>
      <p:sp>
        <p:nvSpPr>
          <p:cNvPr id="13" name="矩形 12"/>
          <p:cNvSpPr/>
          <p:nvPr/>
        </p:nvSpPr>
        <p:spPr>
          <a:xfrm>
            <a:off x="0" y="10334"/>
            <a:ext cx="9143999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i="1" dirty="0" smtClean="0"/>
              <a:t>Achieving Convergence in Operational Transformation: Conditions, Mechanisms and Systems</a:t>
            </a:r>
            <a:r>
              <a:rPr lang="en-US" altLang="zh-CN" b="1" i="1" dirty="0" smtClean="0"/>
              <a:t> .</a:t>
            </a:r>
            <a:r>
              <a:rPr lang="zh-CN" altLang="en-US" b="1" i="1" dirty="0" smtClean="0"/>
              <a:t> </a:t>
            </a:r>
            <a:r>
              <a:rPr lang="en-US" altLang="zh-CN" b="1" dirty="0" smtClean="0"/>
              <a:t>CSCW 2014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929005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系统开发目标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zh-CN" altLang="en-US" sz="4000" dirty="0" smtClean="0"/>
              <a:t>实现</a:t>
            </a:r>
            <a:r>
              <a:rPr lang="en-US" altLang="zh-CN" sz="4000" dirty="0" smtClean="0">
                <a:solidFill>
                  <a:srgbClr val="00B050"/>
                </a:solidFill>
              </a:rPr>
              <a:t>CSCW</a:t>
            </a:r>
            <a:r>
              <a:rPr lang="zh-CN" altLang="en-US" sz="4000" dirty="0" smtClean="0"/>
              <a:t>和</a:t>
            </a:r>
            <a:r>
              <a:rPr lang="en-US" altLang="zh-CN" sz="4000" dirty="0" smtClean="0">
                <a:solidFill>
                  <a:schemeClr val="bg1">
                    <a:lumMod val="50000"/>
                  </a:schemeClr>
                </a:solidFill>
              </a:rPr>
              <a:t>CSS</a:t>
            </a:r>
            <a:r>
              <a:rPr lang="zh-CN" altLang="en-US" sz="4000" dirty="0" smtClean="0"/>
              <a:t>算法。</a:t>
            </a:r>
            <a:endParaRPr lang="en-US" altLang="zh-CN" sz="4000" dirty="0" smtClean="0"/>
          </a:p>
          <a:p>
            <a:pPr marL="457200" indent="-457200">
              <a:buFont typeface="+mj-lt"/>
              <a:buAutoNum type="arabicPeriod"/>
            </a:pPr>
            <a:r>
              <a:rPr lang="zh-CN" altLang="en-US" sz="4000" dirty="0" smtClean="0"/>
              <a:t>测试算法正确性。</a:t>
            </a:r>
            <a:endParaRPr lang="en-US" altLang="zh-CN" sz="4000" dirty="0" smtClean="0"/>
          </a:p>
          <a:p>
            <a:pPr marL="457200" indent="-457200">
              <a:buFont typeface="+mj-lt"/>
              <a:buAutoNum type="arabicPeriod"/>
            </a:pPr>
            <a:endParaRPr lang="en-US" altLang="zh-CN" sz="4000" dirty="0"/>
          </a:p>
        </p:txBody>
      </p:sp>
    </p:spTree>
    <p:extLst>
      <p:ext uri="{BB962C8B-B14F-4D97-AF65-F5344CB8AC3E}">
        <p14:creationId xmlns:p14="http://schemas.microsoft.com/office/powerpoint/2010/main" val="3462961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系统实现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914400" indent="-914400">
              <a:buFont typeface="+mj-lt"/>
              <a:buAutoNum type="arabicPeriod"/>
            </a:pPr>
            <a:r>
              <a:rPr lang="zh-CN" altLang="en-US" sz="4800" dirty="0" smtClean="0"/>
              <a:t>登录</a:t>
            </a:r>
            <a:endParaRPr lang="zh-CN" altLang="en-US" sz="4800" dirty="0"/>
          </a:p>
          <a:p>
            <a:pPr marL="914400" indent="-914400">
              <a:buFont typeface="+mj-lt"/>
              <a:buAutoNum type="arabicPeriod"/>
            </a:pPr>
            <a:r>
              <a:rPr lang="zh-CN" altLang="en-US" sz="4800" dirty="0" smtClean="0"/>
              <a:t>算法实现</a:t>
            </a:r>
            <a:endParaRPr lang="en-US" altLang="zh-CN" sz="4000" dirty="0" smtClean="0"/>
          </a:p>
          <a:p>
            <a:pPr marL="1088136" lvl="1" indent="-914400">
              <a:buFont typeface="+mj-lt"/>
              <a:buAutoNum type="arabicPeriod"/>
            </a:pPr>
            <a:r>
              <a:rPr lang="en-US" altLang="zh-CN" sz="3200" dirty="0" smtClean="0"/>
              <a:t>Client</a:t>
            </a:r>
            <a:r>
              <a:rPr lang="zh-CN" altLang="en-US" sz="3200" dirty="0" smtClean="0"/>
              <a:t>算法</a:t>
            </a:r>
            <a:endParaRPr lang="en-US" altLang="zh-CN" sz="3200" dirty="0" smtClean="0"/>
          </a:p>
          <a:p>
            <a:pPr marL="1088136" lvl="1" indent="-914400">
              <a:buFont typeface="+mj-lt"/>
              <a:buAutoNum type="arabicPeriod"/>
            </a:pPr>
            <a:r>
              <a:rPr lang="en-US" altLang="zh-CN" sz="3200" dirty="0" smtClean="0"/>
              <a:t>Server</a:t>
            </a:r>
            <a:r>
              <a:rPr lang="zh-CN" altLang="en-US" sz="3200" dirty="0" smtClean="0"/>
              <a:t>算法</a:t>
            </a:r>
            <a:endParaRPr lang="en-US" altLang="zh-CN" sz="3200" dirty="0" smtClean="0"/>
          </a:p>
          <a:p>
            <a:pPr marL="914400" indent="-914400">
              <a:buFont typeface="+mj-lt"/>
              <a:buAutoNum type="arabicPeriod"/>
            </a:pPr>
            <a:r>
              <a:rPr lang="zh-CN" altLang="en-US" sz="4800" dirty="0" smtClean="0"/>
              <a:t>用户界面</a:t>
            </a:r>
            <a:endParaRPr lang="en-US" altLang="zh-CN" sz="4800" dirty="0" smtClean="0"/>
          </a:p>
        </p:txBody>
      </p:sp>
    </p:spTree>
    <p:extLst>
      <p:ext uri="{BB962C8B-B14F-4D97-AF65-F5344CB8AC3E}">
        <p14:creationId xmlns:p14="http://schemas.microsoft.com/office/powerpoint/2010/main" val="1348871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系统</a:t>
            </a:r>
            <a:r>
              <a:rPr lang="zh-CN" altLang="en-US" dirty="0" smtClean="0"/>
              <a:t>实现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登录</a:t>
            </a:r>
            <a:endParaRPr lang="zh-CN" altLang="en-US" dirty="0"/>
          </a:p>
        </p:txBody>
      </p:sp>
      <p:sp>
        <p:nvSpPr>
          <p:cNvPr id="4" name="新月形 3"/>
          <p:cNvSpPr/>
          <p:nvPr/>
        </p:nvSpPr>
        <p:spPr>
          <a:xfrm>
            <a:off x="595086" y="1896146"/>
            <a:ext cx="2264228" cy="3730173"/>
          </a:xfrm>
          <a:prstGeom prst="mo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Server</a:t>
            </a:r>
            <a:endParaRPr lang="zh-CN" altLang="en-US" dirty="0"/>
          </a:p>
        </p:txBody>
      </p:sp>
      <p:sp>
        <p:nvSpPr>
          <p:cNvPr id="5" name="五角星 4"/>
          <p:cNvSpPr/>
          <p:nvPr/>
        </p:nvSpPr>
        <p:spPr>
          <a:xfrm>
            <a:off x="6602839" y="1628923"/>
            <a:ext cx="1888018" cy="1586035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Client </a:t>
            </a:r>
          </a:p>
          <a:p>
            <a:pPr algn="ctr"/>
            <a:r>
              <a:rPr lang="en-US" altLang="zh-CN" dirty="0" smtClean="0"/>
              <a:t>1</a:t>
            </a:r>
            <a:endParaRPr lang="zh-CN" altLang="en-US" dirty="0"/>
          </a:p>
        </p:txBody>
      </p:sp>
      <p:cxnSp>
        <p:nvCxnSpPr>
          <p:cNvPr id="9" name="直接箭头连接符 8"/>
          <p:cNvCxnSpPr>
            <a:stCxn id="5" idx="1"/>
            <a:endCxn id="4" idx="0"/>
          </p:cNvCxnSpPr>
          <p:nvPr/>
        </p:nvCxnSpPr>
        <p:spPr>
          <a:xfrm flipH="1" flipV="1">
            <a:off x="2859314" y="1896146"/>
            <a:ext cx="3743527" cy="3385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 rot="317867">
            <a:off x="2999725" y="1760725"/>
            <a:ext cx="3767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Request to open hello.txt, using CSCW </a:t>
            </a:r>
            <a:endParaRPr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 rot="317867">
            <a:off x="3508529" y="2078425"/>
            <a:ext cx="2445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MD5</a:t>
            </a:r>
            <a:r>
              <a:rPr lang="en-US" altLang="zh-CN" dirty="0"/>
              <a:t>: hello.txt: </a:t>
            </a:r>
            <a:r>
              <a:rPr lang="en-US" altLang="zh-CN" dirty="0" smtClean="0"/>
              <a:t>d41d8…</a:t>
            </a:r>
            <a:endParaRPr lang="zh-CN" altLang="en-US" dirty="0"/>
          </a:p>
        </p:txBody>
      </p:sp>
      <p:sp>
        <p:nvSpPr>
          <p:cNvPr id="13" name="云形标注 12"/>
          <p:cNvSpPr/>
          <p:nvPr/>
        </p:nvSpPr>
        <p:spPr>
          <a:xfrm>
            <a:off x="103621" y="5626319"/>
            <a:ext cx="2639579" cy="1197429"/>
          </a:xfrm>
          <a:prstGeom prst="cloudCallout">
            <a:avLst>
              <a:gd name="adj1" fmla="val -7400"/>
              <a:gd name="adj2" fmla="val -8412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TCP connection, i.e. </a:t>
            </a:r>
            <a:r>
              <a:rPr lang="en-US" altLang="zh-CN" b="1" dirty="0" smtClean="0"/>
              <a:t>FIFO</a:t>
            </a:r>
            <a:r>
              <a:rPr lang="en-US" altLang="zh-CN" dirty="0" smtClean="0"/>
              <a:t>. Accept.</a:t>
            </a:r>
          </a:p>
          <a:p>
            <a:pPr algn="ctr"/>
            <a:r>
              <a:rPr lang="en-US" altLang="zh-CN" dirty="0" smtClean="0"/>
              <a:t>Your id is 1</a:t>
            </a:r>
            <a:endParaRPr lang="zh-CN" altLang="en-US" dirty="0"/>
          </a:p>
        </p:txBody>
      </p:sp>
      <p:sp>
        <p:nvSpPr>
          <p:cNvPr id="17" name="文本框 16"/>
          <p:cNvSpPr txBox="1"/>
          <p:nvPr/>
        </p:nvSpPr>
        <p:spPr>
          <a:xfrm rot="21256286">
            <a:off x="4488042" y="2087070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ID: 1</a:t>
            </a:r>
            <a:endParaRPr lang="zh-CN" altLang="en-US" dirty="0"/>
          </a:p>
        </p:txBody>
      </p:sp>
      <p:sp>
        <p:nvSpPr>
          <p:cNvPr id="18" name="太阳形 17"/>
          <p:cNvSpPr/>
          <p:nvPr/>
        </p:nvSpPr>
        <p:spPr>
          <a:xfrm>
            <a:off x="2563905" y="2335603"/>
            <a:ext cx="1138631" cy="969963"/>
          </a:xfrm>
          <a:prstGeom prst="su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1</a:t>
            </a:r>
            <a:endParaRPr lang="zh-CN" altLang="en-US" dirty="0"/>
          </a:p>
        </p:txBody>
      </p:sp>
      <p:cxnSp>
        <p:nvCxnSpPr>
          <p:cNvPr id="23" name="直接连接符 22"/>
          <p:cNvCxnSpPr>
            <a:stCxn id="4" idx="3"/>
            <a:endCxn id="18" idx="1"/>
          </p:cNvCxnSpPr>
          <p:nvPr/>
        </p:nvCxnSpPr>
        <p:spPr>
          <a:xfrm flipV="1">
            <a:off x="1727200" y="2820585"/>
            <a:ext cx="836705" cy="940648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/>
          <p:nvPr/>
        </p:nvCxnSpPr>
        <p:spPr>
          <a:xfrm flipV="1">
            <a:off x="3496700" y="2234733"/>
            <a:ext cx="3106139" cy="2493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五角星 29"/>
          <p:cNvSpPr/>
          <p:nvPr/>
        </p:nvSpPr>
        <p:spPr>
          <a:xfrm>
            <a:off x="6602839" y="3732870"/>
            <a:ext cx="1888018" cy="1586035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Client </a:t>
            </a:r>
          </a:p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31" name="五角星 30"/>
          <p:cNvSpPr/>
          <p:nvPr/>
        </p:nvSpPr>
        <p:spPr>
          <a:xfrm>
            <a:off x="5256639" y="5237713"/>
            <a:ext cx="1888018" cy="1586035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Client </a:t>
            </a:r>
          </a:p>
          <a:p>
            <a:pPr algn="ctr"/>
            <a:r>
              <a:rPr lang="en-US" altLang="zh-CN" dirty="0" smtClean="0"/>
              <a:t>3</a:t>
            </a:r>
            <a:endParaRPr lang="zh-CN" altLang="en-US" dirty="0"/>
          </a:p>
        </p:txBody>
      </p:sp>
      <p:sp>
        <p:nvSpPr>
          <p:cNvPr id="32" name="太阳形 31"/>
          <p:cNvSpPr/>
          <p:nvPr/>
        </p:nvSpPr>
        <p:spPr>
          <a:xfrm>
            <a:off x="3026758" y="3276250"/>
            <a:ext cx="1138631" cy="969963"/>
          </a:xfrm>
          <a:prstGeom prst="su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2</a:t>
            </a:r>
            <a:endParaRPr lang="zh-CN" altLang="en-US" dirty="0"/>
          </a:p>
        </p:txBody>
      </p:sp>
      <p:cxnSp>
        <p:nvCxnSpPr>
          <p:cNvPr id="33" name="直接连接符 32"/>
          <p:cNvCxnSpPr>
            <a:stCxn id="4" idx="3"/>
            <a:endCxn id="32" idx="1"/>
          </p:cNvCxnSpPr>
          <p:nvPr/>
        </p:nvCxnSpPr>
        <p:spPr>
          <a:xfrm flipV="1">
            <a:off x="1727200" y="3761232"/>
            <a:ext cx="1299558" cy="1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太阳形 34"/>
          <p:cNvSpPr/>
          <p:nvPr/>
        </p:nvSpPr>
        <p:spPr>
          <a:xfrm>
            <a:off x="2563905" y="4267750"/>
            <a:ext cx="1138631" cy="969963"/>
          </a:xfrm>
          <a:prstGeom prst="su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3</a:t>
            </a:r>
            <a:endParaRPr lang="zh-CN" altLang="en-US" dirty="0"/>
          </a:p>
        </p:txBody>
      </p:sp>
      <p:cxnSp>
        <p:nvCxnSpPr>
          <p:cNvPr id="36" name="直接连接符 35"/>
          <p:cNvCxnSpPr>
            <a:stCxn id="4" idx="3"/>
            <a:endCxn id="35" idx="1"/>
          </p:cNvCxnSpPr>
          <p:nvPr/>
        </p:nvCxnSpPr>
        <p:spPr>
          <a:xfrm>
            <a:off x="1727200" y="3761233"/>
            <a:ext cx="836705" cy="991499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云形标注 39"/>
          <p:cNvSpPr/>
          <p:nvPr/>
        </p:nvSpPr>
        <p:spPr>
          <a:xfrm>
            <a:off x="5037607" y="3346889"/>
            <a:ext cx="1778907" cy="806095"/>
          </a:xfrm>
          <a:prstGeom prst="cloudCallout">
            <a:avLst>
              <a:gd name="adj1" fmla="val 56582"/>
              <a:gd name="adj2" fmla="val 5810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Bye-bye~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47073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500"/>
                            </p:stCondLst>
                            <p:childTnLst>
                              <p:par>
                                <p:cTn id="5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"/>
                            </p:stCondLst>
                            <p:childTnLst>
                              <p:par>
                                <p:cTn id="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10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9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10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4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5" dur="10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10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9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10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/>
      <p:bldP spid="11" grpId="1"/>
      <p:bldP spid="12" grpId="0"/>
      <p:bldP spid="12" grpId="1"/>
      <p:bldP spid="13" grpId="0" animBg="1"/>
      <p:bldP spid="13" grpId="1" animBg="1"/>
      <p:bldP spid="17" grpId="0"/>
      <p:bldP spid="17" grpId="1"/>
      <p:bldP spid="18" grpId="0" animBg="1"/>
      <p:bldP spid="30" grpId="0" animBg="1"/>
      <p:bldP spid="30" grpId="1" animBg="1"/>
      <p:bldP spid="31" grpId="0" animBg="1"/>
      <p:bldP spid="32" grpId="0" animBg="1"/>
      <p:bldP spid="32" grpId="1" animBg="1"/>
      <p:bldP spid="35" grpId="0" animBg="1"/>
      <p:bldP spid="40" grpId="0" animBg="1"/>
      <p:bldP spid="40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系统</a:t>
            </a:r>
            <a:r>
              <a:rPr lang="zh-CN" altLang="en-US" dirty="0" smtClean="0"/>
              <a:t>实现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算法</a:t>
            </a:r>
            <a:endParaRPr lang="zh-CN" altLang="en-US" dirty="0"/>
          </a:p>
        </p:txBody>
      </p:sp>
      <p:sp>
        <p:nvSpPr>
          <p:cNvPr id="4" name="新月形 3"/>
          <p:cNvSpPr/>
          <p:nvPr/>
        </p:nvSpPr>
        <p:spPr>
          <a:xfrm>
            <a:off x="595086" y="1896146"/>
            <a:ext cx="2264228" cy="3730173"/>
          </a:xfrm>
          <a:prstGeom prst="mo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Server</a:t>
            </a:r>
            <a:endParaRPr lang="zh-CN" altLang="en-US" dirty="0"/>
          </a:p>
        </p:txBody>
      </p:sp>
      <p:sp>
        <p:nvSpPr>
          <p:cNvPr id="5" name="五角星 4"/>
          <p:cNvSpPr/>
          <p:nvPr/>
        </p:nvSpPr>
        <p:spPr>
          <a:xfrm>
            <a:off x="6602839" y="1628923"/>
            <a:ext cx="1888018" cy="1586035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Client </a:t>
            </a:r>
          </a:p>
          <a:p>
            <a:pPr algn="ctr"/>
            <a:r>
              <a:rPr lang="en-US" altLang="zh-CN" dirty="0" smtClean="0"/>
              <a:t>1</a:t>
            </a:r>
            <a:endParaRPr lang="zh-CN" altLang="en-US" dirty="0"/>
          </a:p>
        </p:txBody>
      </p:sp>
      <p:sp>
        <p:nvSpPr>
          <p:cNvPr id="18" name="太阳形 17"/>
          <p:cNvSpPr/>
          <p:nvPr/>
        </p:nvSpPr>
        <p:spPr>
          <a:xfrm>
            <a:off x="2563905" y="2335603"/>
            <a:ext cx="1138631" cy="969963"/>
          </a:xfrm>
          <a:prstGeom prst="su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1</a:t>
            </a:r>
            <a:endParaRPr lang="zh-CN" altLang="en-US" dirty="0"/>
          </a:p>
        </p:txBody>
      </p:sp>
      <p:cxnSp>
        <p:nvCxnSpPr>
          <p:cNvPr id="23" name="直接连接符 22"/>
          <p:cNvCxnSpPr>
            <a:stCxn id="4" idx="3"/>
            <a:endCxn id="18" idx="1"/>
          </p:cNvCxnSpPr>
          <p:nvPr/>
        </p:nvCxnSpPr>
        <p:spPr>
          <a:xfrm flipV="1">
            <a:off x="1727200" y="2820585"/>
            <a:ext cx="836705" cy="940648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五角星 30"/>
          <p:cNvSpPr/>
          <p:nvPr/>
        </p:nvSpPr>
        <p:spPr>
          <a:xfrm>
            <a:off x="5256639" y="5237713"/>
            <a:ext cx="1888018" cy="1586035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Client </a:t>
            </a:r>
          </a:p>
          <a:p>
            <a:pPr algn="ctr"/>
            <a:r>
              <a:rPr lang="en-US" altLang="zh-CN" dirty="0" smtClean="0"/>
              <a:t>3</a:t>
            </a:r>
            <a:endParaRPr lang="zh-CN" altLang="en-US" dirty="0"/>
          </a:p>
        </p:txBody>
      </p:sp>
      <p:sp>
        <p:nvSpPr>
          <p:cNvPr id="35" name="太阳形 34"/>
          <p:cNvSpPr/>
          <p:nvPr/>
        </p:nvSpPr>
        <p:spPr>
          <a:xfrm>
            <a:off x="2563905" y="4267750"/>
            <a:ext cx="1138631" cy="969963"/>
          </a:xfrm>
          <a:prstGeom prst="su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3</a:t>
            </a:r>
            <a:endParaRPr lang="zh-CN" altLang="en-US" dirty="0"/>
          </a:p>
        </p:txBody>
      </p:sp>
      <p:cxnSp>
        <p:nvCxnSpPr>
          <p:cNvPr id="36" name="直接连接符 35"/>
          <p:cNvCxnSpPr>
            <a:stCxn id="4" idx="3"/>
            <a:endCxn id="35" idx="1"/>
          </p:cNvCxnSpPr>
          <p:nvPr/>
        </p:nvCxnSpPr>
        <p:spPr>
          <a:xfrm>
            <a:off x="1727200" y="3761233"/>
            <a:ext cx="836705" cy="991499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圆角矩形标注 2"/>
          <p:cNvSpPr/>
          <p:nvPr/>
        </p:nvSpPr>
        <p:spPr>
          <a:xfrm>
            <a:off x="8058150" y="1456689"/>
            <a:ext cx="1012952" cy="439457"/>
          </a:xfrm>
          <a:prstGeom prst="wedgeRoundRectCallout">
            <a:avLst>
              <a:gd name="adj1" fmla="val -29278"/>
              <a:gd name="adj2" fmla="val 11204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INS 1 L</a:t>
            </a:r>
            <a:endParaRPr lang="zh-CN" altLang="en-US" dirty="0"/>
          </a:p>
        </p:txBody>
      </p:sp>
      <p:cxnSp>
        <p:nvCxnSpPr>
          <p:cNvPr id="14" name="曲线连接符 13"/>
          <p:cNvCxnSpPr>
            <a:stCxn id="5" idx="4"/>
            <a:endCxn id="5" idx="3"/>
          </p:cNvCxnSpPr>
          <p:nvPr/>
        </p:nvCxnSpPr>
        <p:spPr>
          <a:xfrm flipH="1">
            <a:off x="8130276" y="2234733"/>
            <a:ext cx="360579" cy="980221"/>
          </a:xfrm>
          <a:prstGeom prst="curvedConnector4">
            <a:avLst>
              <a:gd name="adj1" fmla="val -147929"/>
              <a:gd name="adj2" fmla="val 10555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本框 38"/>
          <p:cNvSpPr txBox="1"/>
          <p:nvPr/>
        </p:nvSpPr>
        <p:spPr>
          <a:xfrm>
            <a:off x="6677766" y="3387192"/>
            <a:ext cx="1886860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dirty="0" smtClean="0"/>
              <a:t>Local Processing…</a:t>
            </a:r>
            <a:endParaRPr lang="zh-CN" altLang="en-US" dirty="0"/>
          </a:p>
        </p:txBody>
      </p:sp>
      <p:cxnSp>
        <p:nvCxnSpPr>
          <p:cNvPr id="42" name="直接箭头连接符 41"/>
          <p:cNvCxnSpPr>
            <a:stCxn id="5" idx="1"/>
            <a:endCxn id="18" idx="3"/>
          </p:cNvCxnSpPr>
          <p:nvPr/>
        </p:nvCxnSpPr>
        <p:spPr>
          <a:xfrm flipH="1">
            <a:off x="3702536" y="2234733"/>
            <a:ext cx="2900305" cy="5858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文本框 42"/>
          <p:cNvSpPr txBox="1"/>
          <p:nvPr/>
        </p:nvSpPr>
        <p:spPr>
          <a:xfrm rot="20938187">
            <a:off x="4526211" y="2234733"/>
            <a:ext cx="848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INS 1 L</a:t>
            </a:r>
            <a:endParaRPr lang="zh-CN" altLang="en-US" dirty="0"/>
          </a:p>
        </p:txBody>
      </p:sp>
      <p:cxnSp>
        <p:nvCxnSpPr>
          <p:cNvPr id="45" name="曲线连接符 44"/>
          <p:cNvCxnSpPr>
            <a:stCxn id="18" idx="3"/>
            <a:endCxn id="18" idx="0"/>
          </p:cNvCxnSpPr>
          <p:nvPr/>
        </p:nvCxnSpPr>
        <p:spPr>
          <a:xfrm flipH="1" flipV="1">
            <a:off x="3133221" y="2335603"/>
            <a:ext cx="569315" cy="484982"/>
          </a:xfrm>
          <a:prstGeom prst="curvedConnector4">
            <a:avLst>
              <a:gd name="adj1" fmla="val -40154"/>
              <a:gd name="adj2" fmla="val 14713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文本框 45"/>
          <p:cNvSpPr txBox="1"/>
          <p:nvPr/>
        </p:nvSpPr>
        <p:spPr>
          <a:xfrm>
            <a:off x="1943396" y="3381015"/>
            <a:ext cx="2379648" cy="6463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dirty="0" smtClean="0"/>
              <a:t>Server Processing…</a:t>
            </a:r>
          </a:p>
          <a:p>
            <a:r>
              <a:rPr lang="en-US" altLang="zh-CN" dirty="0" smtClean="0"/>
              <a:t>(Using </a:t>
            </a:r>
            <a:r>
              <a:rPr lang="en-US" altLang="zh-CN" dirty="0" smtClean="0"/>
              <a:t>OT function)</a:t>
            </a:r>
            <a:endParaRPr lang="zh-CN" altLang="en-US" dirty="0"/>
          </a:p>
        </p:txBody>
      </p:sp>
      <p:cxnSp>
        <p:nvCxnSpPr>
          <p:cNvPr id="50" name="曲线连接符 49"/>
          <p:cNvCxnSpPr>
            <a:stCxn id="35" idx="1"/>
            <a:endCxn id="35" idx="0"/>
          </p:cNvCxnSpPr>
          <p:nvPr/>
        </p:nvCxnSpPr>
        <p:spPr>
          <a:xfrm rot="10800000" flipH="1">
            <a:off x="2563905" y="4267750"/>
            <a:ext cx="569316" cy="484982"/>
          </a:xfrm>
          <a:prstGeom prst="curvedConnector4">
            <a:avLst>
              <a:gd name="adj1" fmla="val -40153"/>
              <a:gd name="adj2" fmla="val 14713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文本框 50"/>
          <p:cNvSpPr txBox="1"/>
          <p:nvPr/>
        </p:nvSpPr>
        <p:spPr>
          <a:xfrm>
            <a:off x="1943396" y="5303153"/>
            <a:ext cx="2379648" cy="6463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dirty="0" smtClean="0"/>
              <a:t>Get OP: INS 2 L</a:t>
            </a:r>
          </a:p>
          <a:p>
            <a:r>
              <a:rPr lang="en-US" altLang="zh-CN" dirty="0" smtClean="0"/>
              <a:t>Server Processing</a:t>
            </a:r>
            <a:r>
              <a:rPr lang="en-US" altLang="zh-CN" dirty="0" smtClean="0"/>
              <a:t>…</a:t>
            </a:r>
            <a:endParaRPr lang="en-US" altLang="zh-CN" dirty="0" smtClean="0"/>
          </a:p>
        </p:txBody>
      </p:sp>
      <p:cxnSp>
        <p:nvCxnSpPr>
          <p:cNvPr id="53" name="直接箭头连接符 52"/>
          <p:cNvCxnSpPr>
            <a:stCxn id="35" idx="3"/>
            <a:endCxn id="31" idx="1"/>
          </p:cNvCxnSpPr>
          <p:nvPr/>
        </p:nvCxnSpPr>
        <p:spPr>
          <a:xfrm>
            <a:off x="3702536" y="4752732"/>
            <a:ext cx="1554105" cy="10907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文本框 53"/>
          <p:cNvSpPr txBox="1"/>
          <p:nvPr/>
        </p:nvSpPr>
        <p:spPr>
          <a:xfrm rot="2077964">
            <a:off x="4186190" y="4971702"/>
            <a:ext cx="848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INS 2 L</a:t>
            </a:r>
            <a:endParaRPr lang="zh-CN" altLang="en-US" dirty="0"/>
          </a:p>
        </p:txBody>
      </p:sp>
      <p:cxnSp>
        <p:nvCxnSpPr>
          <p:cNvPr id="56" name="曲线连接符 55"/>
          <p:cNvCxnSpPr>
            <a:stCxn id="31" idx="0"/>
            <a:endCxn id="31" idx="4"/>
          </p:cNvCxnSpPr>
          <p:nvPr/>
        </p:nvCxnSpPr>
        <p:spPr>
          <a:xfrm rot="16200000" flipH="1">
            <a:off x="6369746" y="5068615"/>
            <a:ext cx="605810" cy="944007"/>
          </a:xfrm>
          <a:prstGeom prst="curvedConnector4">
            <a:avLst>
              <a:gd name="adj1" fmla="val -35340"/>
              <a:gd name="adj2" fmla="val 10576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文本框 60"/>
          <p:cNvSpPr txBox="1"/>
          <p:nvPr/>
        </p:nvSpPr>
        <p:spPr>
          <a:xfrm>
            <a:off x="6937829" y="5900418"/>
            <a:ext cx="2133273" cy="92333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dirty="0" smtClean="0"/>
              <a:t>Remote Processing…</a:t>
            </a:r>
            <a:endParaRPr lang="en-US" altLang="zh-CN" dirty="0"/>
          </a:p>
          <a:p>
            <a:r>
              <a:rPr lang="en-US" altLang="zh-CN" dirty="0"/>
              <a:t>Using OT </a:t>
            </a:r>
            <a:r>
              <a:rPr lang="en-US" altLang="zh-CN" dirty="0" smtClean="0"/>
              <a:t>function</a:t>
            </a:r>
          </a:p>
          <a:p>
            <a:r>
              <a:rPr lang="en-US" altLang="zh-CN" dirty="0" smtClean="0"/>
              <a:t>Result: INS 3 L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81833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1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3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4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5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8" presetClass="exit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trips(downLeft)">
                                      <p:cBhvr>
                                        <p:cTn id="7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"/>
                            </p:stCondLst>
                            <p:childTnLst>
                              <p:par>
                                <p:cTn id="7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8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2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8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500"/>
                            </p:stCondLst>
                            <p:childTnLst>
                              <p:par>
                                <p:cTn id="9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1000"/>
                            </p:stCondLst>
                            <p:childTnLst>
                              <p:par>
                                <p:cTn id="9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0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39" grpId="0" animBg="1"/>
      <p:bldP spid="39" grpId="1" animBg="1"/>
      <p:bldP spid="43" grpId="0"/>
      <p:bldP spid="43" grpId="1"/>
      <p:bldP spid="46" grpId="0" animBg="1"/>
      <p:bldP spid="46" grpId="1" animBg="1"/>
      <p:bldP spid="51" grpId="0" animBg="1"/>
      <p:bldP spid="51" grpId="1" animBg="1"/>
      <p:bldP spid="54" grpId="0"/>
      <p:bldP spid="54" grpId="1"/>
      <p:bldP spid="61" grpId="0" animBg="1"/>
      <p:bldP spid="61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8095" y="585216"/>
            <a:ext cx="7824361" cy="1499616"/>
          </a:xfrm>
        </p:spPr>
        <p:txBody>
          <a:bodyPr/>
          <a:lstStyle/>
          <a:p>
            <a:r>
              <a:rPr lang="zh-CN" altLang="en-US" dirty="0"/>
              <a:t>系统</a:t>
            </a:r>
            <a:r>
              <a:rPr lang="zh-CN" altLang="en-US" dirty="0" smtClean="0"/>
              <a:t>实现</a:t>
            </a:r>
            <a:r>
              <a:rPr lang="en-US" altLang="zh-CN" dirty="0" smtClean="0"/>
              <a:t>——</a:t>
            </a:r>
            <a:r>
              <a:rPr lang="en-US" altLang="zh-CN" dirty="0" smtClean="0"/>
              <a:t>CLIENT UI</a:t>
            </a:r>
            <a:endParaRPr lang="zh-CN" altLang="en-US" dirty="0"/>
          </a:p>
        </p:txBody>
      </p:sp>
      <p:sp>
        <p:nvSpPr>
          <p:cNvPr id="5" name="五角星 4"/>
          <p:cNvSpPr/>
          <p:nvPr/>
        </p:nvSpPr>
        <p:spPr>
          <a:xfrm>
            <a:off x="2381477" y="2121118"/>
            <a:ext cx="4238171" cy="349462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800" dirty="0" smtClean="0"/>
              <a:t>Client</a:t>
            </a:r>
            <a:endParaRPr lang="en-US" altLang="zh-CN" sz="4800" dirty="0" smtClean="0"/>
          </a:p>
        </p:txBody>
      </p:sp>
      <p:sp>
        <p:nvSpPr>
          <p:cNvPr id="6" name="云形标注 5"/>
          <p:cNvSpPr/>
          <p:nvPr/>
        </p:nvSpPr>
        <p:spPr>
          <a:xfrm>
            <a:off x="478972" y="1625600"/>
            <a:ext cx="2844800" cy="1146630"/>
          </a:xfrm>
          <a:prstGeom prst="cloudCallout">
            <a:avLst>
              <a:gd name="adj1" fmla="val 35689"/>
              <a:gd name="adj2" fmla="val 6909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如何获得用户输入？如何把结果展现给用户？</a:t>
            </a:r>
            <a:endParaRPr lang="zh-CN" altLang="en-US" dirty="0"/>
          </a:p>
        </p:txBody>
      </p:sp>
      <p:sp>
        <p:nvSpPr>
          <p:cNvPr id="8" name="内容占位符 7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altLang="zh-CN" sz="2400" dirty="0" smtClean="0">
                <a:solidFill>
                  <a:srgbClr val="00B050"/>
                </a:solidFill>
              </a:rPr>
              <a:t>CLI</a:t>
            </a:r>
            <a:r>
              <a:rPr lang="zh-CN" altLang="en-US" sz="2400" dirty="0" smtClean="0"/>
              <a:t>：适合喜欢命令行或者手速快的用户</a:t>
            </a:r>
            <a:endParaRPr lang="en-US" altLang="zh-CN" sz="2400" dirty="0" smtClean="0"/>
          </a:p>
          <a:p>
            <a:pPr marL="457200" indent="-457200">
              <a:buFont typeface="+mj-lt"/>
              <a:buAutoNum type="arabicPeriod"/>
            </a:pPr>
            <a:r>
              <a:rPr lang="en-US" altLang="zh-CN" sz="2400" dirty="0" smtClean="0">
                <a:solidFill>
                  <a:srgbClr val="00B050"/>
                </a:solidFill>
              </a:rPr>
              <a:t>GUI</a:t>
            </a:r>
            <a:r>
              <a:rPr lang="zh-CN" altLang="en-US" sz="2400" dirty="0" smtClean="0"/>
              <a:t>：具有良好的交互性。</a:t>
            </a:r>
            <a:endParaRPr lang="en-US" altLang="zh-CN" sz="2400" dirty="0" smtClean="0"/>
          </a:p>
          <a:p>
            <a:endParaRPr lang="en-US" altLang="zh-CN" sz="2400" dirty="0" smtClean="0"/>
          </a:p>
          <a:p>
            <a:r>
              <a:rPr lang="zh-CN" altLang="en-US" sz="2400" dirty="0" smtClean="0"/>
              <a:t>都需要完整的文本编辑功能：</a:t>
            </a:r>
            <a:r>
              <a:rPr lang="en-US" altLang="zh-CN" sz="2400" dirty="0" err="1" smtClean="0">
                <a:solidFill>
                  <a:srgbClr val="00B050"/>
                </a:solidFill>
              </a:rPr>
              <a:t>textOp</a:t>
            </a:r>
            <a:r>
              <a:rPr lang="zh-CN" altLang="en-US" sz="2400" dirty="0" smtClean="0"/>
              <a:t>类提供插入删除单字符等功能。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483018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1.11111E-6 L -0.25 1.11111E-6 " pathEditMode="relative" rAng="0" ptsTypes="AA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6" grpId="1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8096" y="585216"/>
            <a:ext cx="7577618" cy="1499616"/>
          </a:xfrm>
        </p:spPr>
        <p:txBody>
          <a:bodyPr/>
          <a:lstStyle/>
          <a:p>
            <a:r>
              <a:rPr lang="zh-CN" altLang="en-US" dirty="0"/>
              <a:t>系统</a:t>
            </a:r>
            <a:r>
              <a:rPr lang="zh-CN" altLang="en-US" dirty="0" smtClean="0"/>
              <a:t>实现</a:t>
            </a:r>
            <a:r>
              <a:rPr lang="en-US" altLang="zh-CN" dirty="0" smtClean="0"/>
              <a:t>——</a:t>
            </a:r>
            <a:r>
              <a:rPr lang="en-US" altLang="zh-CN" dirty="0" err="1" smtClean="0"/>
              <a:t>sERVER</a:t>
            </a:r>
            <a:endParaRPr lang="zh-CN" altLang="en-US" dirty="0"/>
          </a:p>
        </p:txBody>
      </p:sp>
      <p:sp>
        <p:nvSpPr>
          <p:cNvPr id="7" name="新月形 6"/>
          <p:cNvSpPr/>
          <p:nvPr/>
        </p:nvSpPr>
        <p:spPr>
          <a:xfrm>
            <a:off x="3368449" y="1968718"/>
            <a:ext cx="2264228" cy="3730173"/>
          </a:xfrm>
          <a:prstGeom prst="mo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Server</a:t>
            </a:r>
            <a:endParaRPr lang="en-US" altLang="zh-CN" dirty="0" smtClean="0"/>
          </a:p>
        </p:txBody>
      </p:sp>
      <p:sp>
        <p:nvSpPr>
          <p:cNvPr id="9" name="云形标注 8"/>
          <p:cNvSpPr/>
          <p:nvPr/>
        </p:nvSpPr>
        <p:spPr>
          <a:xfrm>
            <a:off x="478972" y="1625600"/>
            <a:ext cx="2844800" cy="1146630"/>
          </a:xfrm>
          <a:prstGeom prst="cloudCallout">
            <a:avLst>
              <a:gd name="adj1" fmla="val 35689"/>
              <a:gd name="adj2" fmla="val 6909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网络</a:t>
            </a:r>
            <a:r>
              <a:rPr lang="zh-CN" altLang="en-US" dirty="0" smtClean="0"/>
              <a:t>编程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zh-CN" altLang="en-US" dirty="0" smtClean="0"/>
              <a:t>并发处理</a:t>
            </a:r>
            <a:endParaRPr lang="zh-CN" altLang="en-US" dirty="0"/>
          </a:p>
        </p:txBody>
      </p:sp>
      <p:sp>
        <p:nvSpPr>
          <p:cNvPr id="8" name="内容占位符 7"/>
          <p:cNvSpPr>
            <a:spLocks noGrp="1"/>
          </p:cNvSpPr>
          <p:nvPr>
            <p:ph sz="half" idx="2"/>
          </p:nvPr>
        </p:nvSpPr>
        <p:spPr>
          <a:xfrm>
            <a:off x="4491990" y="2286000"/>
            <a:ext cx="3991610" cy="4023360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altLang="zh-CN" sz="2400" dirty="0" err="1" smtClean="0">
                <a:solidFill>
                  <a:srgbClr val="00B050"/>
                </a:solidFill>
              </a:rPr>
              <a:t>inetd</a:t>
            </a:r>
            <a:r>
              <a:rPr lang="en-US" altLang="zh-CN" sz="2400" dirty="0" smtClean="0"/>
              <a:t>(&lt;=Ubuntu 14.04</a:t>
            </a:r>
            <a:r>
              <a:rPr lang="zh-CN" altLang="en-US" sz="2400" dirty="0" smtClean="0"/>
              <a:t>预装</a:t>
            </a:r>
            <a:r>
              <a:rPr lang="en-US" altLang="zh-CN" sz="2400" dirty="0" smtClean="0"/>
              <a:t>)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sz="2400" dirty="0" err="1" smtClean="0">
                <a:solidFill>
                  <a:srgbClr val="00B050"/>
                </a:solidFill>
              </a:rPr>
              <a:t>xinetd</a:t>
            </a:r>
            <a:r>
              <a:rPr lang="en-US" altLang="zh-CN" sz="2400" dirty="0" smtClean="0"/>
              <a:t>(&gt;Ubuntu </a:t>
            </a:r>
            <a:r>
              <a:rPr lang="en-US" altLang="zh-CN" sz="2400" dirty="0"/>
              <a:t>14.04</a:t>
            </a:r>
            <a:r>
              <a:rPr lang="zh-CN" altLang="en-US" sz="2400" dirty="0"/>
              <a:t>预装</a:t>
            </a:r>
            <a:r>
              <a:rPr lang="en-US" altLang="zh-CN" sz="2400" dirty="0" smtClean="0"/>
              <a:t>)</a:t>
            </a:r>
          </a:p>
          <a:p>
            <a:pPr marL="457200" indent="-457200">
              <a:buFont typeface="+mj-lt"/>
              <a:buAutoNum type="arabicPeriod"/>
            </a:pPr>
            <a:endParaRPr lang="en-US" altLang="zh-CN" sz="2400" dirty="0"/>
          </a:p>
          <a:p>
            <a:r>
              <a:rPr lang="zh-CN" altLang="en-US" sz="2400" dirty="0" smtClean="0"/>
              <a:t>安全可靠高效。只需注册即可使用。无需手动唤醒。</a:t>
            </a: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2428272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9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目录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zh-CN" altLang="en-US" sz="4400" dirty="0" smtClean="0"/>
              <a:t>协同编辑应用</a:t>
            </a:r>
            <a:endParaRPr lang="en-US" altLang="zh-CN" sz="4400" dirty="0" smtClean="0"/>
          </a:p>
          <a:p>
            <a:pPr marL="457200" indent="-457200">
              <a:buFont typeface="+mj-lt"/>
              <a:buAutoNum type="arabicPeriod"/>
            </a:pPr>
            <a:r>
              <a:rPr lang="zh-CN" altLang="en-US" sz="4400" dirty="0" smtClean="0"/>
              <a:t>系统模型</a:t>
            </a:r>
            <a:endParaRPr lang="en-US" altLang="zh-CN" sz="4400" dirty="0" smtClean="0"/>
          </a:p>
          <a:p>
            <a:pPr marL="457200" indent="-457200">
              <a:buFont typeface="+mj-lt"/>
              <a:buAutoNum type="arabicPeriod"/>
            </a:pPr>
            <a:r>
              <a:rPr lang="en-US" altLang="zh-CN" sz="4400" dirty="0" smtClean="0"/>
              <a:t>OT</a:t>
            </a:r>
            <a:r>
              <a:rPr lang="zh-CN" altLang="en-US" sz="4400" dirty="0" smtClean="0"/>
              <a:t>与</a:t>
            </a:r>
            <a:r>
              <a:rPr lang="en-US" altLang="zh-CN" sz="4400" dirty="0" smtClean="0"/>
              <a:t>Jupiter</a:t>
            </a:r>
            <a:r>
              <a:rPr lang="zh-CN" altLang="en-US" sz="4400" dirty="0" smtClean="0"/>
              <a:t>算法介绍</a:t>
            </a:r>
            <a:endParaRPr lang="en-US" altLang="zh-CN" sz="4400" dirty="0" smtClean="0"/>
          </a:p>
          <a:p>
            <a:pPr marL="457200" indent="-457200">
              <a:buFont typeface="+mj-lt"/>
              <a:buAutoNum type="arabicPeriod"/>
            </a:pPr>
            <a:r>
              <a:rPr lang="zh-CN" altLang="en-US" sz="4400" dirty="0" smtClean="0"/>
              <a:t>系统实现与测试</a:t>
            </a:r>
            <a:endParaRPr lang="en-US" altLang="zh-CN" sz="4400" dirty="0" smtClean="0"/>
          </a:p>
          <a:p>
            <a:pPr marL="457200" indent="-457200">
              <a:buFont typeface="+mj-lt"/>
              <a:buAutoNum type="arabicPeriod"/>
            </a:pPr>
            <a:r>
              <a:rPr lang="zh-CN" altLang="en-US" sz="4400" dirty="0"/>
              <a:t>总结</a:t>
            </a:r>
          </a:p>
        </p:txBody>
      </p:sp>
    </p:spTree>
    <p:extLst>
      <p:ext uri="{BB962C8B-B14F-4D97-AF65-F5344CB8AC3E}">
        <p14:creationId xmlns:p14="http://schemas.microsoft.com/office/powerpoint/2010/main" val="615669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8096" y="585216"/>
            <a:ext cx="7577618" cy="1499616"/>
          </a:xfrm>
        </p:spPr>
        <p:txBody>
          <a:bodyPr/>
          <a:lstStyle/>
          <a:p>
            <a:r>
              <a:rPr lang="zh-CN" altLang="en-US" dirty="0"/>
              <a:t>系统</a:t>
            </a:r>
            <a:r>
              <a:rPr lang="zh-CN" altLang="en-US" dirty="0" smtClean="0"/>
              <a:t>实现</a:t>
            </a:r>
            <a:r>
              <a:rPr lang="en-US" altLang="zh-CN" dirty="0" smtClean="0"/>
              <a:t>——</a:t>
            </a:r>
            <a:r>
              <a:rPr lang="en-US" altLang="zh-CN" dirty="0" err="1" smtClean="0"/>
              <a:t>sERVER</a:t>
            </a:r>
            <a:endParaRPr lang="zh-CN" altLang="en-US" dirty="0"/>
          </a:p>
        </p:txBody>
      </p:sp>
      <p:sp>
        <p:nvSpPr>
          <p:cNvPr id="9" name="云形标注 8"/>
          <p:cNvSpPr/>
          <p:nvPr/>
        </p:nvSpPr>
        <p:spPr>
          <a:xfrm>
            <a:off x="478972" y="1625600"/>
            <a:ext cx="2844800" cy="1146630"/>
          </a:xfrm>
          <a:prstGeom prst="cloudCallout">
            <a:avLst>
              <a:gd name="adj1" fmla="val 35689"/>
              <a:gd name="adj2" fmla="val 6909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管理登录信息，处理输入输出</a:t>
            </a:r>
            <a:endParaRPr lang="zh-CN" altLang="en-US" dirty="0"/>
          </a:p>
        </p:txBody>
      </p:sp>
      <p:sp>
        <p:nvSpPr>
          <p:cNvPr id="6" name="太阳形 5"/>
          <p:cNvSpPr/>
          <p:nvPr/>
        </p:nvSpPr>
        <p:spPr>
          <a:xfrm>
            <a:off x="2417015" y="2021332"/>
            <a:ext cx="4167095" cy="3973757"/>
          </a:xfrm>
          <a:prstGeom prst="su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 smtClean="0"/>
              <a:t>Server</a:t>
            </a:r>
            <a:endParaRPr lang="en-US" altLang="zh-CN" sz="3600" dirty="0" smtClean="0"/>
          </a:p>
        </p:txBody>
      </p:sp>
      <p:sp>
        <p:nvSpPr>
          <p:cNvPr id="8" name="内容占位符 7"/>
          <p:cNvSpPr>
            <a:spLocks noGrp="1"/>
          </p:cNvSpPr>
          <p:nvPr>
            <p:ph sz="half" idx="2"/>
          </p:nvPr>
        </p:nvSpPr>
        <p:spPr>
          <a:xfrm>
            <a:off x="4491990" y="2286000"/>
            <a:ext cx="3991610" cy="4023360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zh-CN" altLang="en-US" sz="2400" dirty="0" smtClean="0">
                <a:solidFill>
                  <a:srgbClr val="00B050"/>
                </a:solidFill>
              </a:rPr>
              <a:t>信号量</a:t>
            </a:r>
            <a:r>
              <a:rPr lang="zh-CN" altLang="en-US" sz="2400" dirty="0" smtClean="0"/>
              <a:t>：维护在线信息</a:t>
            </a:r>
            <a:endParaRPr lang="en-US" altLang="zh-CN" sz="2400" dirty="0" smtClean="0"/>
          </a:p>
          <a:p>
            <a:pPr marL="457200" indent="-457200">
              <a:buFont typeface="+mj-lt"/>
              <a:buAutoNum type="arabicPeriod"/>
            </a:pPr>
            <a:r>
              <a:rPr lang="en-US" altLang="zh-CN" sz="2400" dirty="0" err="1" smtClean="0">
                <a:solidFill>
                  <a:srgbClr val="00B050"/>
                </a:solidFill>
              </a:rPr>
              <a:t>Inotify</a:t>
            </a:r>
            <a:r>
              <a:rPr lang="en-US" altLang="zh-CN" sz="2400" dirty="0" smtClean="0"/>
              <a:t>: </a:t>
            </a:r>
            <a:r>
              <a:rPr lang="zh-CN" altLang="en-US" sz="2400" dirty="0" smtClean="0"/>
              <a:t>监听是否有新的</a:t>
            </a:r>
            <a:r>
              <a:rPr lang="en-US" altLang="zh-CN" sz="2400" dirty="0" smtClean="0"/>
              <a:t>OP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sz="2400" dirty="0" smtClean="0">
                <a:solidFill>
                  <a:srgbClr val="00B050"/>
                </a:solidFill>
              </a:rPr>
              <a:t>File lock</a:t>
            </a:r>
            <a:r>
              <a:rPr lang="en-US" altLang="zh-CN" sz="2400" dirty="0" smtClean="0"/>
              <a:t>: </a:t>
            </a:r>
            <a:r>
              <a:rPr lang="zh-CN" altLang="en-US" sz="2400" dirty="0" smtClean="0"/>
              <a:t>临界资源一致性、</a:t>
            </a:r>
            <a:r>
              <a:rPr lang="en-US" altLang="zh-CN" sz="2400" dirty="0" smtClean="0"/>
              <a:t>FIFO</a:t>
            </a:r>
            <a:r>
              <a:rPr lang="zh-CN" altLang="en-US" sz="2400" dirty="0" smtClean="0"/>
              <a:t>写入</a:t>
            </a:r>
            <a:endParaRPr lang="en-US" altLang="zh-CN" sz="2400" dirty="0" smtClean="0"/>
          </a:p>
          <a:p>
            <a:pPr marL="457200" indent="-457200">
              <a:buFont typeface="+mj-lt"/>
              <a:buAutoNum type="arabicPeriod"/>
            </a:pPr>
            <a:r>
              <a:rPr lang="en-US" altLang="zh-CN" sz="2400" dirty="0" smtClean="0">
                <a:solidFill>
                  <a:srgbClr val="00B050"/>
                </a:solidFill>
              </a:rPr>
              <a:t>POLL</a:t>
            </a:r>
            <a:r>
              <a:rPr lang="en-US" altLang="zh-CN" sz="2400" dirty="0" smtClean="0"/>
              <a:t>: </a:t>
            </a:r>
            <a:r>
              <a:rPr lang="zh-CN" altLang="en-US" sz="2400" dirty="0" smtClean="0"/>
              <a:t>多路监听，避免使用多线程。</a:t>
            </a: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252921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8096" y="585216"/>
            <a:ext cx="7918704" cy="1499616"/>
          </a:xfrm>
        </p:spPr>
        <p:txBody>
          <a:bodyPr/>
          <a:lstStyle/>
          <a:p>
            <a:r>
              <a:rPr lang="zh-CN" altLang="en-US" dirty="0"/>
              <a:t>系统</a:t>
            </a:r>
            <a:r>
              <a:rPr lang="zh-CN" altLang="en-US" dirty="0" smtClean="0"/>
              <a:t>实现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模块化</a:t>
            </a:r>
            <a:endParaRPr lang="zh-CN" altLang="en-US" dirty="0"/>
          </a:p>
        </p:txBody>
      </p:sp>
      <p:sp>
        <p:nvSpPr>
          <p:cNvPr id="9" name="云形标注 8"/>
          <p:cNvSpPr/>
          <p:nvPr/>
        </p:nvSpPr>
        <p:spPr>
          <a:xfrm>
            <a:off x="478972" y="1625600"/>
            <a:ext cx="2844800" cy="1146630"/>
          </a:xfrm>
          <a:prstGeom prst="cloudCallout">
            <a:avLst>
              <a:gd name="adj1" fmla="val 35689"/>
              <a:gd name="adj2" fmla="val 6909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不同算法模块如何加载？相同机制代码如何复用？</a:t>
            </a:r>
            <a:endParaRPr lang="zh-CN" altLang="en-US" dirty="0"/>
          </a:p>
        </p:txBody>
      </p:sp>
      <p:sp>
        <p:nvSpPr>
          <p:cNvPr id="8" name="内容占位符 7"/>
          <p:cNvSpPr>
            <a:spLocks noGrp="1"/>
          </p:cNvSpPr>
          <p:nvPr>
            <p:ph sz="half" idx="2"/>
          </p:nvPr>
        </p:nvSpPr>
        <p:spPr>
          <a:xfrm>
            <a:off x="4491990" y="2286000"/>
            <a:ext cx="3991610" cy="4023360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zh-CN" altLang="en-US" sz="2400" dirty="0" smtClean="0">
                <a:solidFill>
                  <a:srgbClr val="00B050"/>
                </a:solidFill>
              </a:rPr>
              <a:t>动态链接</a:t>
            </a:r>
            <a:r>
              <a:rPr lang="zh-CN" altLang="en-US" sz="2400" dirty="0" smtClean="0"/>
              <a:t>：提供算法需要实现的</a:t>
            </a:r>
            <a:r>
              <a:rPr lang="en-US" altLang="zh-CN" sz="2400" dirty="0" smtClean="0"/>
              <a:t>API</a:t>
            </a:r>
            <a:r>
              <a:rPr lang="zh-CN" altLang="en-US" sz="2400" dirty="0" smtClean="0"/>
              <a:t>，运行时加载。</a:t>
            </a:r>
            <a:endParaRPr lang="en-US" altLang="zh-CN" sz="2400" dirty="0" smtClean="0"/>
          </a:p>
          <a:p>
            <a:pPr marL="457200" indent="-457200">
              <a:buFont typeface="+mj-lt"/>
              <a:buAutoNum type="arabicPeriod"/>
            </a:pPr>
            <a:r>
              <a:rPr lang="zh-CN" altLang="en-US" sz="2400" dirty="0">
                <a:solidFill>
                  <a:srgbClr val="00B050"/>
                </a:solidFill>
              </a:rPr>
              <a:t>回调函</a:t>
            </a:r>
            <a:r>
              <a:rPr lang="zh-CN" altLang="en-US" sz="2400" dirty="0" smtClean="0">
                <a:solidFill>
                  <a:srgbClr val="00B050"/>
                </a:solidFill>
              </a:rPr>
              <a:t>数</a:t>
            </a:r>
            <a:r>
              <a:rPr lang="zh-CN" altLang="en-US" sz="2400" dirty="0" smtClean="0"/>
              <a:t>：已经实现的</a:t>
            </a:r>
            <a:r>
              <a:rPr lang="zh-CN" altLang="en-US" sz="2400" dirty="0" smtClean="0"/>
              <a:t>机制，发送</a:t>
            </a:r>
            <a:r>
              <a:rPr lang="zh-CN" altLang="en-US" sz="2400" dirty="0" smtClean="0"/>
              <a:t>、写入本地只需一个函数调用。</a:t>
            </a:r>
            <a:endParaRPr lang="en-US" altLang="zh-CN" sz="2400" dirty="0" smtClean="0"/>
          </a:p>
        </p:txBody>
      </p:sp>
      <p:sp>
        <p:nvSpPr>
          <p:cNvPr id="3" name="流程图: 多文档 2"/>
          <p:cNvSpPr/>
          <p:nvPr/>
        </p:nvSpPr>
        <p:spPr>
          <a:xfrm>
            <a:off x="2995204" y="2772230"/>
            <a:ext cx="2993572" cy="2652702"/>
          </a:xfrm>
          <a:prstGeom prst="flowChartMulti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 smtClean="0"/>
              <a:t>DLL </a:t>
            </a:r>
            <a:r>
              <a:rPr lang="en-US" altLang="zh-CN" sz="2800" dirty="0" smtClean="0"/>
              <a:t>LOADER  </a:t>
            </a:r>
            <a:endParaRPr lang="en-US" altLang="zh-CN" sz="2800" dirty="0" smtClean="0"/>
          </a:p>
          <a:p>
            <a:pPr algn="ctr"/>
            <a:r>
              <a:rPr lang="en-US" altLang="zh-CN" sz="2800" dirty="0" smtClean="0"/>
              <a:t>XFORM</a:t>
            </a:r>
            <a:endParaRPr lang="en-US" altLang="zh-CN" sz="2800" dirty="0" smtClean="0"/>
          </a:p>
          <a:p>
            <a:pPr algn="ctr"/>
            <a:r>
              <a:rPr lang="en-US" altLang="zh-CN" sz="2800" dirty="0" smtClean="0"/>
              <a:t>CSCW</a:t>
            </a:r>
            <a:endParaRPr lang="en-US" altLang="zh-CN" sz="2800" dirty="0" smtClean="0"/>
          </a:p>
          <a:p>
            <a:pPr algn="ctr"/>
            <a:r>
              <a:rPr lang="en-US" altLang="zh-CN" sz="2800" dirty="0" smtClean="0"/>
              <a:t>CSS</a:t>
            </a:r>
            <a:endParaRPr lang="en-US" altLang="zh-CN" sz="2800" dirty="0" smtClean="0"/>
          </a:p>
        </p:txBody>
      </p:sp>
    </p:spTree>
    <p:extLst>
      <p:ext uri="{BB962C8B-B14F-4D97-AF65-F5344CB8AC3E}">
        <p14:creationId xmlns:p14="http://schemas.microsoft.com/office/powerpoint/2010/main" val="3987996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8096" y="585216"/>
            <a:ext cx="7918704" cy="1499616"/>
          </a:xfrm>
        </p:spPr>
        <p:txBody>
          <a:bodyPr/>
          <a:lstStyle/>
          <a:p>
            <a:r>
              <a:rPr lang="zh-CN" altLang="en-US" dirty="0" smtClean="0"/>
              <a:t>系统测试</a:t>
            </a:r>
            <a:r>
              <a:rPr lang="en-US" altLang="zh-CN" dirty="0" smtClean="0"/>
              <a:t>——OP Generator</a:t>
            </a:r>
            <a:endParaRPr lang="zh-CN" altLang="en-US" dirty="0"/>
          </a:p>
        </p:txBody>
      </p:sp>
      <p:sp>
        <p:nvSpPr>
          <p:cNvPr id="9" name="云形标注 8"/>
          <p:cNvSpPr/>
          <p:nvPr/>
        </p:nvSpPr>
        <p:spPr>
          <a:xfrm>
            <a:off x="478972" y="1625600"/>
            <a:ext cx="2844800" cy="1409700"/>
          </a:xfrm>
          <a:prstGeom prst="cloudCallout">
            <a:avLst>
              <a:gd name="adj1" fmla="val 35689"/>
              <a:gd name="adj2" fmla="val 6909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谁知道算法实现有没有问题？谁知道程序有没有</a:t>
            </a:r>
            <a:r>
              <a:rPr lang="en-US" altLang="zh-CN" dirty="0" smtClean="0"/>
              <a:t>bug</a:t>
            </a:r>
            <a:r>
              <a:rPr lang="zh-CN" altLang="en-US" dirty="0" smtClean="0"/>
              <a:t>？</a:t>
            </a:r>
            <a:endParaRPr lang="zh-CN" altLang="en-US" dirty="0"/>
          </a:p>
        </p:txBody>
      </p:sp>
      <p:sp>
        <p:nvSpPr>
          <p:cNvPr id="4" name="饼形 3"/>
          <p:cNvSpPr/>
          <p:nvPr/>
        </p:nvSpPr>
        <p:spPr>
          <a:xfrm>
            <a:off x="3065543" y="2683200"/>
            <a:ext cx="2852893" cy="2784967"/>
          </a:xfrm>
          <a:prstGeom prst="pie">
            <a:avLst>
              <a:gd name="adj1" fmla="val 1934714"/>
              <a:gd name="adj2" fmla="val 1974028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000" dirty="0" smtClean="0"/>
              <a:t>Generator</a:t>
            </a:r>
            <a:endParaRPr lang="en-US" altLang="zh-CN" sz="2000" dirty="0" smtClean="0">
              <a:solidFill>
                <a:schemeClr val="bg1"/>
              </a:solidFill>
            </a:endParaRPr>
          </a:p>
        </p:txBody>
      </p:sp>
      <p:sp>
        <p:nvSpPr>
          <p:cNvPr id="5" name="椭圆 4"/>
          <p:cNvSpPr/>
          <p:nvPr/>
        </p:nvSpPr>
        <p:spPr>
          <a:xfrm>
            <a:off x="4491989" y="3133034"/>
            <a:ext cx="317081" cy="3048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内容占位符 7"/>
          <p:cNvSpPr>
            <a:spLocks noGrp="1"/>
          </p:cNvSpPr>
          <p:nvPr>
            <p:ph sz="half" idx="2"/>
          </p:nvPr>
        </p:nvSpPr>
        <p:spPr>
          <a:xfrm>
            <a:off x="4491990" y="2286000"/>
            <a:ext cx="3991610" cy="4023360"/>
          </a:xfrm>
        </p:spPr>
        <p:txBody>
          <a:bodyPr>
            <a:normAutofit/>
          </a:bodyPr>
          <a:lstStyle/>
          <a:p>
            <a:r>
              <a:rPr lang="zh-CN" altLang="en-US" sz="2400" dirty="0" smtClean="0"/>
              <a:t>（手速快的用户</a:t>
            </a:r>
            <a:r>
              <a:rPr lang="zh-CN" altLang="en-US" sz="2400" dirty="0"/>
              <a:t>）</a:t>
            </a:r>
            <a:endParaRPr lang="en-US" altLang="zh-CN" sz="2400" dirty="0" smtClean="0"/>
          </a:p>
          <a:p>
            <a:pPr marL="457200" indent="-457200">
              <a:buFont typeface="+mj-lt"/>
              <a:buAutoNum type="arabicPeriod"/>
            </a:pPr>
            <a:r>
              <a:rPr lang="zh-CN" altLang="en-US" sz="2400" dirty="0" smtClean="0">
                <a:solidFill>
                  <a:srgbClr val="00B050"/>
                </a:solidFill>
              </a:rPr>
              <a:t>测试</a:t>
            </a:r>
            <a:r>
              <a:rPr lang="zh-CN" altLang="en-US" sz="2400" dirty="0" smtClean="0"/>
              <a:t>：高速、大量、随机产生</a:t>
            </a:r>
            <a:r>
              <a:rPr lang="en-US" altLang="zh-CN" sz="2400" dirty="0" smtClean="0"/>
              <a:t>OP</a:t>
            </a:r>
            <a:r>
              <a:rPr lang="zh-CN" altLang="en-US" sz="2400" dirty="0" smtClean="0"/>
              <a:t>序列。</a:t>
            </a:r>
            <a:endParaRPr lang="en-US" altLang="zh-CN" sz="2400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sz="2400" dirty="0" smtClean="0">
                <a:solidFill>
                  <a:srgbClr val="00B050"/>
                </a:solidFill>
              </a:rPr>
              <a:t>报警</a:t>
            </a:r>
            <a:r>
              <a:rPr lang="zh-CN" altLang="en-US" sz="2400" dirty="0" smtClean="0"/>
              <a:t>：检测部分算法错误。由于算法具有积累效应，算法出错几乎都会触发。</a:t>
            </a:r>
            <a:endParaRPr lang="en-US" altLang="zh-CN" sz="2400" dirty="0" smtClean="0"/>
          </a:p>
        </p:txBody>
      </p:sp>
    </p:spTree>
    <p:extLst>
      <p:ext uri="{BB962C8B-B14F-4D97-AF65-F5344CB8AC3E}">
        <p14:creationId xmlns:p14="http://schemas.microsoft.com/office/powerpoint/2010/main" val="2436501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1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4" grpId="0" animBg="1"/>
      <p:bldP spid="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8096" y="585216"/>
            <a:ext cx="7918704" cy="1499616"/>
          </a:xfrm>
        </p:spPr>
        <p:txBody>
          <a:bodyPr/>
          <a:lstStyle/>
          <a:p>
            <a:r>
              <a:rPr lang="zh-CN" altLang="en-US" dirty="0" smtClean="0"/>
              <a:t>系统测试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模拟延迟</a:t>
            </a:r>
            <a:endParaRPr lang="zh-CN" altLang="en-US" dirty="0"/>
          </a:p>
        </p:txBody>
      </p:sp>
      <p:sp>
        <p:nvSpPr>
          <p:cNvPr id="9" name="云形标注 8"/>
          <p:cNvSpPr/>
          <p:nvPr/>
        </p:nvSpPr>
        <p:spPr>
          <a:xfrm>
            <a:off x="478972" y="1625600"/>
            <a:ext cx="2786742" cy="1409700"/>
          </a:xfrm>
          <a:prstGeom prst="cloudCallout">
            <a:avLst>
              <a:gd name="adj1" fmla="val 35689"/>
              <a:gd name="adj2" fmla="val 6909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网崩算法还对吗？</a:t>
            </a:r>
            <a:endParaRPr lang="zh-CN" altLang="en-US" dirty="0"/>
          </a:p>
        </p:txBody>
      </p:sp>
      <p:sp>
        <p:nvSpPr>
          <p:cNvPr id="3" name="流程图: 对照 2"/>
          <p:cNvSpPr/>
          <p:nvPr/>
        </p:nvSpPr>
        <p:spPr>
          <a:xfrm>
            <a:off x="3127556" y="2641745"/>
            <a:ext cx="2728868" cy="3311870"/>
          </a:xfrm>
          <a:prstGeom prst="flowChartCol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8" name="内容占位符 7"/>
          <p:cNvSpPr>
            <a:spLocks noGrp="1"/>
          </p:cNvSpPr>
          <p:nvPr>
            <p:ph sz="half" idx="2"/>
          </p:nvPr>
        </p:nvSpPr>
        <p:spPr>
          <a:xfrm>
            <a:off x="4491990" y="2286000"/>
            <a:ext cx="3991610" cy="4023360"/>
          </a:xfrm>
        </p:spPr>
        <p:txBody>
          <a:bodyPr>
            <a:normAutofit/>
          </a:bodyPr>
          <a:lstStyle/>
          <a:p>
            <a:r>
              <a:rPr lang="zh-CN" altLang="en-US" sz="2400" dirty="0" smtClean="0"/>
              <a:t>现在网</a:t>
            </a:r>
            <a:r>
              <a:rPr lang="zh-CN" altLang="en-US" sz="2400" dirty="0"/>
              <a:t>速太快，使得算法很快同步</a:t>
            </a:r>
            <a:r>
              <a:rPr lang="zh-CN" altLang="en-US" sz="2400" dirty="0" smtClean="0"/>
              <a:t>。</a:t>
            </a:r>
            <a:endParaRPr lang="en-US" altLang="zh-CN" sz="2400" dirty="0" smtClean="0"/>
          </a:p>
          <a:p>
            <a:pPr marL="457200" indent="-457200">
              <a:buFont typeface="+mj-lt"/>
              <a:buAutoNum type="arabicPeriod"/>
            </a:pPr>
            <a:r>
              <a:rPr lang="zh-CN" altLang="en-US" sz="2400" dirty="0" smtClean="0"/>
              <a:t>引入</a:t>
            </a:r>
            <a:r>
              <a:rPr lang="zh-CN" altLang="en-US" sz="2400" dirty="0"/>
              <a:t>延迟加大</a:t>
            </a:r>
            <a:r>
              <a:rPr lang="zh-CN" altLang="en-US" sz="2400" dirty="0" smtClean="0"/>
              <a:t>分歧状态，使得测试环境更苛刻。</a:t>
            </a:r>
            <a:endParaRPr lang="en-US" altLang="zh-CN" sz="2400" dirty="0" smtClean="0"/>
          </a:p>
          <a:p>
            <a:pPr marL="457200" indent="-457200">
              <a:buFont typeface="+mj-lt"/>
              <a:buAutoNum type="arabicPeriod"/>
            </a:pPr>
            <a:r>
              <a:rPr lang="zh-CN" altLang="en-US" sz="2400" dirty="0" smtClean="0"/>
              <a:t>用户可以根据自己需要决定是否发送、接收。</a:t>
            </a:r>
            <a:endParaRPr lang="zh-CN" altLang="en-US" sz="2400" dirty="0"/>
          </a:p>
        </p:txBody>
      </p:sp>
      <p:sp>
        <p:nvSpPr>
          <p:cNvPr id="10" name="斜纹 9"/>
          <p:cNvSpPr/>
          <p:nvPr/>
        </p:nvSpPr>
        <p:spPr>
          <a:xfrm rot="16200000">
            <a:off x="3803986" y="2824842"/>
            <a:ext cx="420915" cy="420914"/>
          </a:xfrm>
          <a:prstGeom prst="diagStrip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B050"/>
              </a:solidFill>
            </a:endParaRPr>
          </a:p>
        </p:txBody>
      </p:sp>
      <p:sp>
        <p:nvSpPr>
          <p:cNvPr id="11" name="斜纹 10"/>
          <p:cNvSpPr/>
          <p:nvPr/>
        </p:nvSpPr>
        <p:spPr>
          <a:xfrm rot="10800000">
            <a:off x="4763173" y="2824843"/>
            <a:ext cx="420915" cy="420914"/>
          </a:xfrm>
          <a:prstGeom prst="diagStrip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8329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1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3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3" grpId="0" animBg="1"/>
      <p:bldP spid="10" grpId="0" animBg="1"/>
      <p:bldP spid="11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系统</a:t>
            </a:r>
            <a:r>
              <a:rPr lang="zh-CN" altLang="en-US" dirty="0"/>
              <a:t>演示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>
                <a:hlinkClick r:id="rId3"/>
              </a:rPr>
              <a:t>https://</a:t>
            </a:r>
            <a:r>
              <a:rPr lang="en-US" altLang="zh-CN" sz="3200" dirty="0" smtClean="0">
                <a:hlinkClick r:id="rId3"/>
              </a:rPr>
              <a:t>github.com/tangruize/coeditor.git</a:t>
            </a:r>
            <a:r>
              <a:rPr lang="en-US" altLang="zh-CN" sz="3200" dirty="0" smtClean="0"/>
              <a:t> </a:t>
            </a:r>
            <a:endParaRPr lang="zh-CN" altLang="en-US" sz="32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545" y="2949677"/>
            <a:ext cx="8159607" cy="3805084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744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8095" y="585216"/>
            <a:ext cx="7606647" cy="1499616"/>
          </a:xfrm>
        </p:spPr>
        <p:txBody>
          <a:bodyPr/>
          <a:lstStyle/>
          <a:p>
            <a:r>
              <a:rPr lang="zh-CN" altLang="en-US" dirty="0" smtClean="0"/>
              <a:t>总结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知之为知之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3200" dirty="0" smtClean="0">
                <a:solidFill>
                  <a:srgbClr val="FF0000"/>
                </a:solidFill>
              </a:rPr>
              <a:t>问</a:t>
            </a:r>
            <a:r>
              <a:rPr lang="zh-CN" altLang="en-US" sz="3200" dirty="0" smtClean="0"/>
              <a:t>：算法</a:t>
            </a:r>
            <a:r>
              <a:rPr lang="en-US" altLang="zh-CN" sz="3200" dirty="0" smtClean="0"/>
              <a:t>49</a:t>
            </a:r>
            <a:r>
              <a:rPr lang="zh-CN" altLang="en-US" sz="3200" dirty="0" smtClean="0"/>
              <a:t>行代码和</a:t>
            </a:r>
            <a:r>
              <a:rPr lang="en-US" altLang="zh-CN" sz="3200" dirty="0" smtClean="0"/>
              <a:t>UI</a:t>
            </a:r>
            <a:r>
              <a:rPr lang="zh-CN" altLang="en-US" sz="3200" dirty="0" smtClean="0"/>
              <a:t>的</a:t>
            </a:r>
            <a:r>
              <a:rPr lang="en-US" altLang="zh-CN" sz="3200" dirty="0" smtClean="0"/>
              <a:t>4000+</a:t>
            </a:r>
            <a:r>
              <a:rPr lang="zh-CN" altLang="en-US" sz="3200" dirty="0" smtClean="0"/>
              <a:t>代码相比，哪个用的时间长？</a:t>
            </a:r>
            <a:endParaRPr lang="en-US" altLang="zh-CN" sz="3200" dirty="0" smtClean="0"/>
          </a:p>
        </p:txBody>
      </p:sp>
    </p:spTree>
    <p:extLst>
      <p:ext uri="{BB962C8B-B14F-4D97-AF65-F5344CB8AC3E}">
        <p14:creationId xmlns:p14="http://schemas.microsoft.com/office/powerpoint/2010/main" val="2888095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8095" y="585216"/>
            <a:ext cx="7606647" cy="1499616"/>
          </a:xfrm>
        </p:spPr>
        <p:txBody>
          <a:bodyPr/>
          <a:lstStyle/>
          <a:p>
            <a:r>
              <a:rPr lang="zh-CN" altLang="en-US" dirty="0" smtClean="0"/>
              <a:t>总结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墨菲定律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768096" y="1944914"/>
            <a:ext cx="7290054" cy="4572000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zh-CN" altLang="en-US" sz="2800" dirty="0" smtClean="0"/>
              <a:t>任何</a:t>
            </a:r>
            <a:r>
              <a:rPr lang="zh-CN" altLang="en-US" sz="2800" dirty="0"/>
              <a:t>事都没有表面看起来那么简单</a:t>
            </a:r>
            <a:r>
              <a:rPr lang="zh-CN" altLang="en-US" sz="2800" dirty="0" smtClean="0"/>
              <a:t>；</a:t>
            </a:r>
            <a:r>
              <a:rPr lang="en-US" altLang="zh-CN" sz="2800" dirty="0"/>
              <a:t/>
            </a:r>
            <a:br>
              <a:rPr lang="en-US" altLang="zh-CN" sz="2800" dirty="0"/>
            </a:br>
            <a:r>
              <a:rPr lang="en-US" altLang="zh-CN" sz="2800" dirty="0">
                <a:latin typeface="Consolas" panose="020B0609020204030204" pitchFamily="49" charset="0"/>
              </a:rPr>
              <a:t>while (!</a:t>
            </a:r>
            <a:r>
              <a:rPr lang="en-US" altLang="zh-CN" sz="2800" dirty="0" err="1">
                <a:latin typeface="Consolas" panose="020B0609020204030204" pitchFamily="49" charset="0"/>
              </a:rPr>
              <a:t>local_ops.empty</a:t>
            </a:r>
            <a:r>
              <a:rPr lang="en-US" altLang="zh-CN" sz="2800" dirty="0">
                <a:latin typeface="Consolas" panose="020B0609020204030204" pitchFamily="49" charset="0"/>
              </a:rPr>
              <a:t>());</a:t>
            </a:r>
            <a:endParaRPr lang="zh-CN" altLang="en-US" sz="2800" dirty="0">
              <a:latin typeface="Consolas" panose="020B0609020204030204" pitchFamily="49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en-US" sz="2800" dirty="0" smtClean="0"/>
              <a:t>所有</a:t>
            </a:r>
            <a:r>
              <a:rPr lang="zh-CN" altLang="en-US" sz="2800" dirty="0"/>
              <a:t>的事都会比你预计的时间长</a:t>
            </a:r>
            <a:r>
              <a:rPr lang="zh-CN" altLang="en-US" sz="2800" dirty="0" smtClean="0"/>
              <a:t>；</a:t>
            </a:r>
            <a:r>
              <a:rPr lang="en-US" altLang="zh-CN" sz="2800" dirty="0" smtClean="0"/>
              <a:t/>
            </a:r>
            <a:br>
              <a:rPr lang="en-US" altLang="zh-CN" sz="2800" dirty="0" smtClean="0"/>
            </a:br>
            <a:r>
              <a:rPr lang="zh-CN" altLang="en-US" sz="2800" dirty="0" smtClean="0">
                <a:latin typeface="华文行楷" panose="02010800040101010101" pitchFamily="2" charset="-122"/>
                <a:ea typeface="华文行楷" panose="02010800040101010101" pitchFamily="2" charset="-122"/>
              </a:rPr>
              <a:t>我以为前天就可以做完</a:t>
            </a:r>
            <a:r>
              <a:rPr lang="en-US" altLang="zh-CN" sz="2800" dirty="0" smtClean="0">
                <a:latin typeface="华文行楷" panose="02010800040101010101" pitchFamily="2" charset="-122"/>
                <a:ea typeface="华文行楷" panose="02010800040101010101" pitchFamily="2" charset="-122"/>
              </a:rPr>
              <a:t>PPT</a:t>
            </a:r>
            <a:r>
              <a:rPr lang="zh-CN" altLang="en-US" sz="2800" dirty="0">
                <a:latin typeface="华文行楷" panose="02010800040101010101" pitchFamily="2" charset="-122"/>
                <a:ea typeface="华文行楷" panose="02010800040101010101" pitchFamily="2" charset="-122"/>
              </a:rPr>
              <a:t>。</a:t>
            </a:r>
          </a:p>
          <a:p>
            <a:pPr marL="457200" indent="-457200">
              <a:buFont typeface="+mj-lt"/>
              <a:buAutoNum type="arabicPeriod"/>
            </a:pPr>
            <a:r>
              <a:rPr lang="zh-CN" altLang="en-US" sz="2800" dirty="0" smtClean="0"/>
              <a:t>会</a:t>
            </a:r>
            <a:r>
              <a:rPr lang="zh-CN" altLang="en-US" sz="2800" dirty="0"/>
              <a:t>出错的事总会出错</a:t>
            </a:r>
            <a:r>
              <a:rPr lang="zh-CN" altLang="en-US" sz="2800" dirty="0" smtClean="0"/>
              <a:t>；</a:t>
            </a:r>
            <a:r>
              <a:rPr lang="en-US" altLang="zh-CN" sz="2800" dirty="0" smtClean="0"/>
              <a:t/>
            </a:r>
            <a:br>
              <a:rPr lang="en-US" altLang="zh-CN" sz="2800" dirty="0" smtClean="0"/>
            </a:br>
            <a:r>
              <a:rPr lang="en-US" altLang="zh-CN" sz="2800" dirty="0" smtClean="0">
                <a:latin typeface="Consolas" panose="020B0609020204030204" pitchFamily="49" charset="0"/>
              </a:rPr>
              <a:t>-Wall -</a:t>
            </a:r>
            <a:r>
              <a:rPr lang="en-US" altLang="zh-CN" sz="2800" dirty="0" err="1" smtClean="0">
                <a:latin typeface="Consolas" panose="020B0609020204030204" pitchFamily="49" charset="0"/>
              </a:rPr>
              <a:t>Wextra</a:t>
            </a:r>
            <a:r>
              <a:rPr lang="en-US" altLang="zh-CN" sz="2800" dirty="0" smtClean="0">
                <a:latin typeface="Consolas" panose="020B0609020204030204" pitchFamily="49" charset="0"/>
              </a:rPr>
              <a:t> -</a:t>
            </a:r>
            <a:r>
              <a:rPr lang="en-US" altLang="zh-CN" sz="2800" dirty="0" err="1" smtClean="0">
                <a:latin typeface="Consolas" panose="020B0609020204030204" pitchFamily="49" charset="0"/>
              </a:rPr>
              <a:t>Wpedantic</a:t>
            </a:r>
            <a:r>
              <a:rPr lang="en-US" altLang="zh-CN" sz="2800" dirty="0">
                <a:latin typeface="Consolas" panose="020B0609020204030204" pitchFamily="49" charset="0"/>
              </a:rPr>
              <a:t> -</a:t>
            </a:r>
            <a:r>
              <a:rPr lang="en-US" altLang="zh-CN" sz="2800" dirty="0" err="1">
                <a:latin typeface="Consolas" panose="020B0609020204030204" pitchFamily="49" charset="0"/>
              </a:rPr>
              <a:t>Werror</a:t>
            </a:r>
            <a:r>
              <a:rPr lang="en-US" altLang="zh-CN" sz="2800" dirty="0">
                <a:latin typeface="Consolas" panose="020B0609020204030204" pitchFamily="49" charset="0"/>
              </a:rPr>
              <a:t> </a:t>
            </a:r>
            <a:endParaRPr lang="zh-CN" altLang="en-US" sz="2800" dirty="0">
              <a:latin typeface="Consolas" panose="020B0609020204030204" pitchFamily="49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en-US" sz="2800" dirty="0" smtClean="0"/>
              <a:t>如果</a:t>
            </a:r>
            <a:r>
              <a:rPr lang="zh-CN" altLang="en-US" sz="2800" dirty="0"/>
              <a:t>你担心某种情况发生，那么它就更有可能发生</a:t>
            </a:r>
            <a:r>
              <a:rPr lang="zh-CN" altLang="en-US" sz="2800" dirty="0" smtClean="0"/>
              <a:t>。</a:t>
            </a:r>
            <a:r>
              <a:rPr lang="en-US" altLang="zh-CN" sz="2800" dirty="0"/>
              <a:t/>
            </a:r>
            <a:br>
              <a:rPr lang="en-US" altLang="zh-CN" sz="2800" dirty="0"/>
            </a:br>
            <a:r>
              <a:rPr lang="en-US" altLang="zh-CN" sz="2800" dirty="0" smtClean="0"/>
              <a:t>-</a:t>
            </a:r>
            <a:r>
              <a:rPr lang="zh-CN" altLang="en-US" sz="2800" dirty="0" smtClean="0">
                <a:latin typeface="华文行楷" panose="02010800040101010101" pitchFamily="2" charset="-122"/>
                <a:ea typeface="华文行楷" panose="02010800040101010101" pitchFamily="2" charset="-122"/>
              </a:rPr>
              <a:t>那个地方可能会死锁。但是可能性不大。</a:t>
            </a:r>
            <a:r>
              <a:rPr lang="en-US" altLang="zh-CN" sz="2800" dirty="0" smtClean="0">
                <a:latin typeface="华文行楷" panose="02010800040101010101" pitchFamily="2" charset="-122"/>
                <a:ea typeface="华文行楷" panose="02010800040101010101" pitchFamily="2" charset="-122"/>
              </a:rPr>
              <a:t/>
            </a:r>
            <a:br>
              <a:rPr lang="en-US" altLang="zh-CN" sz="2800" dirty="0" smtClean="0">
                <a:latin typeface="华文行楷" panose="02010800040101010101" pitchFamily="2" charset="-122"/>
                <a:ea typeface="华文行楷" panose="02010800040101010101" pitchFamily="2" charset="-122"/>
              </a:rPr>
            </a:br>
            <a:r>
              <a:rPr lang="en-US" altLang="zh-CN" sz="2800" dirty="0" smtClean="0">
                <a:latin typeface="华文行楷" panose="02010800040101010101" pitchFamily="2" charset="-122"/>
                <a:ea typeface="华文行楷" panose="02010800040101010101" pitchFamily="2" charset="-122"/>
              </a:rPr>
              <a:t>-N</a:t>
            </a:r>
            <a:r>
              <a:rPr lang="zh-CN" altLang="en-US" sz="2800" dirty="0" smtClean="0">
                <a:latin typeface="华文行楷" panose="02010800040101010101" pitchFamily="2" charset="-122"/>
                <a:ea typeface="华文行楷" panose="02010800040101010101" pitchFamily="2" charset="-122"/>
              </a:rPr>
              <a:t>天后</a:t>
            </a:r>
            <a:r>
              <a:rPr lang="en-US" altLang="zh-CN" sz="2800" dirty="0" smtClean="0">
                <a:latin typeface="华文行楷" panose="02010800040101010101" pitchFamily="2" charset="-122"/>
                <a:ea typeface="华文行楷" panose="02010800040101010101" pitchFamily="2" charset="-122"/>
              </a:rPr>
              <a:t>……</a:t>
            </a:r>
            <a:r>
              <a:rPr lang="zh-CN" altLang="en-US" sz="2800" dirty="0" smtClean="0">
                <a:latin typeface="华文行楷" panose="02010800040101010101" pitchFamily="2" charset="-122"/>
                <a:ea typeface="华文行楷" panose="02010800040101010101" pitchFamily="2" charset="-122"/>
              </a:rPr>
              <a:t>天呐，又是哪里出了</a:t>
            </a:r>
            <a:r>
              <a:rPr lang="en-US" altLang="zh-CN" sz="2800" dirty="0" smtClean="0">
                <a:latin typeface="华文行楷" panose="02010800040101010101" pitchFamily="2" charset="-122"/>
                <a:ea typeface="华文行楷" panose="02010800040101010101" pitchFamily="2" charset="-122"/>
              </a:rPr>
              <a:t>BUG</a:t>
            </a:r>
            <a:r>
              <a:rPr lang="zh-CN" altLang="en-US" sz="2800" dirty="0" smtClean="0">
                <a:latin typeface="华文行楷" panose="02010800040101010101" pitchFamily="2" charset="-122"/>
                <a:ea typeface="华文行楷" panose="02010800040101010101" pitchFamily="2" charset="-122"/>
              </a:rPr>
              <a:t>！！！</a:t>
            </a:r>
            <a:endParaRPr lang="zh-CN" altLang="en-US" sz="2800" dirty="0"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97952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8095" y="585216"/>
            <a:ext cx="7606647" cy="1499616"/>
          </a:xfrm>
        </p:spPr>
        <p:txBody>
          <a:bodyPr/>
          <a:lstStyle/>
          <a:p>
            <a:r>
              <a:rPr lang="zh-CN" altLang="en-US" dirty="0" smtClean="0"/>
              <a:t>总结</a:t>
            </a:r>
            <a:r>
              <a:rPr lang="en-US" altLang="zh-CN" dirty="0" smtClean="0"/>
              <a:t>——TODO LIST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altLang="zh-CN" sz="4000" dirty="0" smtClean="0"/>
              <a:t>CSS</a:t>
            </a:r>
            <a:r>
              <a:rPr lang="zh-CN" altLang="en-US" sz="4000" dirty="0" smtClean="0"/>
              <a:t>算法</a:t>
            </a:r>
            <a:endParaRPr lang="en-US" altLang="zh-CN" sz="4000" dirty="0" smtClean="0"/>
          </a:p>
          <a:p>
            <a:pPr marL="457200" indent="-457200">
              <a:buFont typeface="+mj-lt"/>
              <a:buAutoNum type="arabicPeriod"/>
            </a:pPr>
            <a:r>
              <a:rPr lang="zh-CN" altLang="en-US" sz="4000" dirty="0" smtClean="0"/>
              <a:t>辅助测试（</a:t>
            </a:r>
            <a:r>
              <a:rPr lang="en-US" altLang="zh-CN" sz="4000" dirty="0" err="1" smtClean="0"/>
              <a:t>TikZ</a:t>
            </a:r>
            <a:r>
              <a:rPr lang="en-US" altLang="zh-CN" sz="4000" dirty="0" smtClean="0"/>
              <a:t>, </a:t>
            </a:r>
            <a:r>
              <a:rPr lang="en-US" altLang="zh-CN" sz="4000" dirty="0" err="1" smtClean="0"/>
              <a:t>Graphviz</a:t>
            </a:r>
            <a:r>
              <a:rPr lang="zh-CN" altLang="en-US" sz="4000" dirty="0" smtClean="0"/>
              <a:t>）</a:t>
            </a:r>
            <a:endParaRPr lang="en-US" altLang="zh-CN" sz="4000" dirty="0" smtClean="0"/>
          </a:p>
          <a:p>
            <a:pPr marL="457200" indent="-457200">
              <a:buFont typeface="+mj-lt"/>
              <a:buAutoNum type="arabicPeriod"/>
            </a:pPr>
            <a:r>
              <a:rPr lang="en-US" altLang="zh-CN" sz="4000" dirty="0" smtClean="0"/>
              <a:t>TLA</a:t>
            </a:r>
            <a:r>
              <a:rPr lang="zh-CN" altLang="en-US" sz="4000" dirty="0" smtClean="0"/>
              <a:t>形式化验证</a:t>
            </a:r>
            <a:endParaRPr lang="en-US" altLang="zh-CN" sz="4000" dirty="0" smtClean="0"/>
          </a:p>
          <a:p>
            <a:pPr marL="457200" indent="-457200">
              <a:buFont typeface="+mj-lt"/>
              <a:buAutoNum type="arabicPeriod"/>
            </a:pPr>
            <a:r>
              <a:rPr lang="en-US" altLang="zh-CN" sz="4000" dirty="0" smtClean="0"/>
              <a:t>OT </a:t>
            </a:r>
            <a:r>
              <a:rPr lang="en-US" altLang="zh-CN" sz="4000" dirty="0" smtClean="0"/>
              <a:t>functions for practical lists</a:t>
            </a:r>
            <a:endParaRPr lang="zh-CN" altLang="en-US" sz="4000" dirty="0"/>
          </a:p>
        </p:txBody>
      </p:sp>
      <p:pic>
        <p:nvPicPr>
          <p:cNvPr id="4" name="内容占位符 3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5883" y="5116068"/>
            <a:ext cx="3354207" cy="1007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74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8095" y="585216"/>
            <a:ext cx="7606647" cy="1499616"/>
          </a:xfrm>
        </p:spPr>
        <p:txBody>
          <a:bodyPr/>
          <a:lstStyle/>
          <a:p>
            <a:r>
              <a:rPr lang="zh-CN" altLang="en-US" dirty="0" smtClean="0"/>
              <a:t>总结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收获、感悟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zh-CN" altLang="en-US" sz="2800" dirty="0" smtClean="0"/>
              <a:t>知识是一个有机整体，在实践中复习了</a:t>
            </a:r>
            <a:r>
              <a:rPr lang="en-US" altLang="zh-CN" sz="2800" dirty="0" smtClean="0"/>
              <a:t>《</a:t>
            </a:r>
            <a:r>
              <a:rPr lang="zh-CN" altLang="en-US" sz="2800" dirty="0" smtClean="0"/>
              <a:t>算法设计与分析</a:t>
            </a:r>
            <a:r>
              <a:rPr lang="en-US" altLang="zh-CN" sz="2800" dirty="0" smtClean="0"/>
              <a:t>》</a:t>
            </a:r>
            <a:r>
              <a:rPr lang="zh-CN" altLang="en-US" sz="2800" dirty="0" smtClean="0"/>
              <a:t>、</a:t>
            </a:r>
            <a:r>
              <a:rPr lang="en-US" altLang="zh-CN" sz="2800" dirty="0" smtClean="0"/>
              <a:t>《</a:t>
            </a:r>
            <a:r>
              <a:rPr lang="zh-CN" altLang="en-US" sz="2800" dirty="0" smtClean="0"/>
              <a:t>计算机系统基础</a:t>
            </a:r>
            <a:r>
              <a:rPr lang="en-US" altLang="zh-CN" sz="2800" dirty="0" smtClean="0"/>
              <a:t>》</a:t>
            </a:r>
            <a:r>
              <a:rPr lang="zh-CN" altLang="en-US" sz="2800" dirty="0" smtClean="0"/>
              <a:t>、</a:t>
            </a:r>
            <a:r>
              <a:rPr lang="en-US" altLang="zh-CN" sz="2800" dirty="0" smtClean="0"/>
              <a:t>《</a:t>
            </a:r>
            <a:r>
              <a:rPr lang="zh-CN" altLang="en-US" sz="2800" dirty="0" smtClean="0"/>
              <a:t>操作系统</a:t>
            </a:r>
            <a:r>
              <a:rPr lang="en-US" altLang="zh-CN" sz="2800" dirty="0" smtClean="0"/>
              <a:t>》</a:t>
            </a:r>
            <a:r>
              <a:rPr lang="zh-CN" altLang="en-US" sz="2800" dirty="0" smtClean="0"/>
              <a:t>、</a:t>
            </a:r>
            <a:r>
              <a:rPr lang="en-US" altLang="zh-CN" sz="2800" dirty="0" smtClean="0"/>
              <a:t>《</a:t>
            </a:r>
            <a:r>
              <a:rPr lang="zh-CN" altLang="en-US" sz="2800" dirty="0" smtClean="0"/>
              <a:t>计算机网络</a:t>
            </a:r>
            <a:r>
              <a:rPr lang="en-US" altLang="zh-CN" sz="2800" dirty="0" smtClean="0"/>
              <a:t>》</a:t>
            </a:r>
            <a:r>
              <a:rPr lang="zh-CN" altLang="en-US" sz="2800" dirty="0" smtClean="0"/>
              <a:t>、</a:t>
            </a:r>
            <a:r>
              <a:rPr lang="en-US" altLang="zh-CN" sz="2800" dirty="0" smtClean="0"/>
              <a:t>《</a:t>
            </a:r>
            <a:r>
              <a:rPr lang="zh-CN" altLang="en-US" sz="2800" dirty="0" smtClean="0"/>
              <a:t>数据结构</a:t>
            </a:r>
            <a:r>
              <a:rPr lang="en-US" altLang="zh-CN" sz="2800" dirty="0" smtClean="0"/>
              <a:t>》</a:t>
            </a:r>
            <a:r>
              <a:rPr lang="zh-CN" altLang="en-US" sz="2800" dirty="0" smtClean="0"/>
              <a:t>、</a:t>
            </a:r>
            <a:r>
              <a:rPr lang="en-US" altLang="zh-CN" sz="2800" dirty="0" smtClean="0"/>
              <a:t>《</a:t>
            </a:r>
            <a:r>
              <a:rPr lang="zh-CN" altLang="en-US" sz="2800" dirty="0" smtClean="0"/>
              <a:t>高级程序设计</a:t>
            </a:r>
            <a:r>
              <a:rPr lang="en-US" altLang="zh-CN" sz="2800" dirty="0" smtClean="0"/>
              <a:t>》</a:t>
            </a:r>
            <a:r>
              <a:rPr lang="zh-CN" altLang="en-US" sz="2800" dirty="0" smtClean="0"/>
              <a:t>、</a:t>
            </a:r>
            <a:r>
              <a:rPr lang="en-US" altLang="zh-CN" sz="2800" dirty="0" smtClean="0"/>
              <a:t>《</a:t>
            </a:r>
            <a:r>
              <a:rPr lang="zh-CN" altLang="en-US" sz="2800" dirty="0" smtClean="0"/>
              <a:t>汇编语言</a:t>
            </a:r>
            <a:r>
              <a:rPr lang="en-US" altLang="zh-CN" sz="2800" dirty="0" smtClean="0"/>
              <a:t>》......</a:t>
            </a:r>
          </a:p>
          <a:p>
            <a:pPr marL="457200" indent="-457200">
              <a:buFont typeface="+mj-lt"/>
              <a:buAutoNum type="arabicPeriod"/>
            </a:pPr>
            <a:r>
              <a:rPr lang="zh-CN" altLang="en-US" sz="2800" dirty="0" smtClean="0"/>
              <a:t>提升了阅读理解论文的能力，增强了对科研的兴趣。 </a:t>
            </a:r>
            <a:endParaRPr lang="en-US" altLang="zh-CN" sz="2800" dirty="0" smtClean="0"/>
          </a:p>
          <a:p>
            <a:pPr marL="457200" indent="-457200">
              <a:buFont typeface="+mj-lt"/>
              <a:buAutoNum type="arabicPeriod"/>
            </a:pPr>
            <a:r>
              <a:rPr lang="zh-CN" altLang="en-US" sz="2800" dirty="0" smtClean="0"/>
              <a:t>严重提升了写</a:t>
            </a:r>
            <a:r>
              <a:rPr lang="en-US" altLang="zh-CN" sz="2800" dirty="0" smtClean="0"/>
              <a:t>BUG</a:t>
            </a:r>
            <a:r>
              <a:rPr lang="zh-CN" altLang="en-US" sz="2800" dirty="0" smtClean="0"/>
              <a:t>和</a:t>
            </a:r>
            <a:r>
              <a:rPr lang="en-US" altLang="zh-CN" sz="2800" dirty="0" smtClean="0"/>
              <a:t>DEBUG</a:t>
            </a:r>
            <a:r>
              <a:rPr lang="zh-CN" altLang="en-US" sz="2800" dirty="0" smtClean="0"/>
              <a:t>能力。</a:t>
            </a:r>
            <a:endParaRPr lang="en-US" altLang="zh-CN" sz="2800" dirty="0" smtClean="0"/>
          </a:p>
          <a:p>
            <a:pPr marL="457200" indent="-457200">
              <a:buFont typeface="+mj-lt"/>
              <a:buAutoNum type="arabicPeriod"/>
            </a:pPr>
            <a:r>
              <a:rPr lang="zh-CN" altLang="en-US" sz="2800" dirty="0" smtClean="0"/>
              <a:t>深入学习了许多工具、编程技巧等。</a:t>
            </a:r>
            <a:endParaRPr lang="en-US" altLang="zh-CN" sz="2800" dirty="0" smtClean="0"/>
          </a:p>
        </p:txBody>
      </p:sp>
    </p:spTree>
    <p:extLst>
      <p:ext uri="{BB962C8B-B14F-4D97-AF65-F5344CB8AC3E}">
        <p14:creationId xmlns:p14="http://schemas.microsoft.com/office/powerpoint/2010/main" val="1622732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THANK YOU!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唐瑞泽 </a:t>
            </a:r>
            <a:r>
              <a:rPr lang="en-US" altLang="zh-CN" dirty="0"/>
              <a:t>151220100</a:t>
            </a:r>
          </a:p>
          <a:p>
            <a:r>
              <a:rPr lang="en-US" altLang="zh-CN" dirty="0"/>
              <a:t>2017</a:t>
            </a:r>
            <a:r>
              <a:rPr lang="zh-CN" altLang="en-US" dirty="0"/>
              <a:t>年</a:t>
            </a:r>
            <a:r>
              <a:rPr lang="en-US" altLang="zh-CN" dirty="0"/>
              <a:t>10</a:t>
            </a:r>
            <a:r>
              <a:rPr lang="zh-CN" altLang="en-US" dirty="0"/>
              <a:t>月</a:t>
            </a:r>
            <a:r>
              <a:rPr lang="en-US" altLang="zh-CN" dirty="0"/>
              <a:t>26</a:t>
            </a:r>
            <a:r>
              <a:rPr lang="zh-CN" altLang="en-US" dirty="0" smtClean="0"/>
              <a:t>日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1207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协同编辑</a:t>
            </a:r>
            <a:r>
              <a:rPr lang="zh-CN" altLang="en-US" dirty="0" smtClean="0"/>
              <a:t>应用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215" y="4630175"/>
            <a:ext cx="4391549" cy="154428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349" y="3440645"/>
            <a:ext cx="3131321" cy="341735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4562" y="1179326"/>
            <a:ext cx="2611270" cy="261127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349" y="1978469"/>
            <a:ext cx="4304160" cy="906621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1820675" y="2967954"/>
            <a:ext cx="1442788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dirty="0" smtClean="0"/>
              <a:t>Google Docs</a:t>
            </a:r>
            <a:endParaRPr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6204811" y="3906908"/>
            <a:ext cx="1830771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dirty="0" smtClean="0"/>
              <a:t>IBM </a:t>
            </a:r>
            <a:r>
              <a:rPr lang="en-US" altLang="zh-CN" dirty="0" err="1" smtClean="0"/>
              <a:t>OpenCoWeb</a:t>
            </a:r>
            <a:r>
              <a:rPr lang="en-US" altLang="zh-CN" dirty="0" smtClean="0"/>
              <a:t> </a:t>
            </a:r>
            <a:endParaRPr lang="zh-CN" altLang="en-US" dirty="0"/>
          </a:p>
        </p:txBody>
      </p:sp>
      <p:sp>
        <p:nvSpPr>
          <p:cNvPr id="13" name="文本框 12"/>
          <p:cNvSpPr txBox="1"/>
          <p:nvPr/>
        </p:nvSpPr>
        <p:spPr>
          <a:xfrm>
            <a:off x="5717055" y="6271078"/>
            <a:ext cx="1257273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dirty="0" err="1" smtClean="0"/>
              <a:t>Codoxware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53168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协同编辑</a:t>
            </a:r>
            <a:r>
              <a:rPr lang="zh-CN" altLang="en-US" dirty="0" smtClean="0"/>
              <a:t>应用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zh-CN" altLang="en-US" sz="3600" dirty="0" smtClean="0"/>
              <a:t>应用特点</a:t>
            </a:r>
            <a:endParaRPr lang="en-US" altLang="zh-CN" sz="3600" dirty="0" smtClean="0"/>
          </a:p>
          <a:p>
            <a:pPr marL="630936" lvl="1" indent="-457200"/>
            <a:r>
              <a:rPr lang="zh-CN" altLang="en-US" sz="2800" dirty="0" smtClean="0"/>
              <a:t>如果没网怎么办？</a:t>
            </a:r>
            <a:endParaRPr lang="en-US" altLang="zh-CN" sz="2800" dirty="0"/>
          </a:p>
          <a:p>
            <a:pPr marL="173736" lvl="1" indent="0">
              <a:buNone/>
            </a:pPr>
            <a:r>
              <a:rPr lang="zh-CN" altLang="en-US" sz="2800" dirty="0" smtClean="0">
                <a:latin typeface="华文行楷" panose="02010800040101010101" pitchFamily="2" charset="-122"/>
                <a:ea typeface="华文行楷" panose="02010800040101010101" pitchFamily="2" charset="-122"/>
              </a:rPr>
              <a:t>没网环境也能够编辑，</a:t>
            </a:r>
            <a:r>
              <a:rPr lang="zh-CN" altLang="en-US" sz="2800" dirty="0" smtClean="0">
                <a:solidFill>
                  <a:srgbClr val="00B05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本地要有副本</a:t>
            </a:r>
            <a:r>
              <a:rPr lang="zh-CN" altLang="en-US" sz="2800" dirty="0" smtClean="0">
                <a:latin typeface="华文行楷" panose="02010800040101010101" pitchFamily="2" charset="-122"/>
                <a:ea typeface="华文行楷" panose="02010800040101010101" pitchFamily="2" charset="-122"/>
              </a:rPr>
              <a:t>。</a:t>
            </a:r>
            <a:endParaRPr lang="en-US" altLang="zh-CN" sz="2800" dirty="0" smtClean="0"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pPr marL="630936" lvl="1" indent="-457200"/>
            <a:r>
              <a:rPr lang="zh-CN" altLang="en-US" sz="2800" dirty="0" smtClean="0"/>
              <a:t>如果网速很慢怎么办？</a:t>
            </a:r>
            <a:endParaRPr lang="en-US" altLang="zh-CN" sz="2800" dirty="0"/>
          </a:p>
          <a:p>
            <a:pPr marL="173736" lvl="1" indent="0">
              <a:buNone/>
            </a:pPr>
            <a:r>
              <a:rPr lang="zh-CN" altLang="en-US" sz="2800" dirty="0" smtClean="0">
                <a:latin typeface="华文行楷" panose="02010800040101010101" pitchFamily="2" charset="-122"/>
                <a:ea typeface="华文行楷" panose="02010800040101010101" pitchFamily="2" charset="-122"/>
              </a:rPr>
              <a:t>不能等服务器处理完再响应用户操作，</a:t>
            </a:r>
            <a:r>
              <a:rPr lang="zh-CN" altLang="en-US" sz="2800" dirty="0" smtClean="0">
                <a:solidFill>
                  <a:srgbClr val="00B05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本地操作立即返回</a:t>
            </a:r>
            <a:r>
              <a:rPr lang="zh-CN" altLang="en-US" sz="2800" dirty="0" smtClean="0">
                <a:latin typeface="华文行楷" panose="02010800040101010101" pitchFamily="2" charset="-122"/>
                <a:ea typeface="华文行楷" panose="02010800040101010101" pitchFamily="2" charset="-122"/>
              </a:rPr>
              <a:t>。</a:t>
            </a:r>
            <a:endParaRPr lang="en-US" altLang="zh-CN" sz="2800" dirty="0" smtClean="0"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pPr marL="514350" indent="-514350">
              <a:buFont typeface="+mj-lt"/>
              <a:buAutoNum type="arabicPeriod"/>
            </a:pPr>
            <a:r>
              <a:rPr lang="zh-CN" altLang="en-US" sz="3600" dirty="0" smtClean="0"/>
              <a:t>理论建模</a:t>
            </a:r>
            <a:endParaRPr lang="en-US" altLang="zh-CN" sz="3600" dirty="0" smtClean="0"/>
          </a:p>
          <a:p>
            <a:pPr marL="630936" lvl="1" indent="-457200"/>
            <a:r>
              <a:rPr lang="zh-CN" altLang="en-US" sz="2800" dirty="0" smtClean="0"/>
              <a:t>用</a:t>
            </a:r>
            <a:r>
              <a:rPr lang="en-US" altLang="zh-CN" sz="2800" dirty="0"/>
              <a:t>LIST</a:t>
            </a:r>
            <a:r>
              <a:rPr lang="zh-CN" altLang="en-US" sz="2800" dirty="0" smtClean="0"/>
              <a:t>表示文档</a:t>
            </a:r>
            <a:endParaRPr lang="en-US" altLang="zh-CN" sz="2800" dirty="0"/>
          </a:p>
        </p:txBody>
      </p:sp>
    </p:spTree>
    <p:extLst>
      <p:ext uri="{BB962C8B-B14F-4D97-AF65-F5344CB8AC3E}">
        <p14:creationId xmlns:p14="http://schemas.microsoft.com/office/powerpoint/2010/main" val="1280933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系统</a:t>
            </a:r>
            <a:r>
              <a:rPr lang="zh-CN" altLang="en-US" dirty="0"/>
              <a:t>演示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>
                <a:hlinkClick r:id="rId3"/>
              </a:rPr>
              <a:t>https://</a:t>
            </a:r>
            <a:r>
              <a:rPr lang="en-US" altLang="zh-CN" sz="3200" dirty="0" smtClean="0">
                <a:hlinkClick r:id="rId3"/>
              </a:rPr>
              <a:t>github.com/tangruize/coeditor.git</a:t>
            </a:r>
            <a:r>
              <a:rPr lang="en-US" altLang="zh-CN" sz="3200" dirty="0" smtClean="0"/>
              <a:t> </a:t>
            </a:r>
            <a:endParaRPr lang="zh-CN" altLang="en-US" sz="32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481" y="2972738"/>
            <a:ext cx="8071822" cy="376414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041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系统模型</a:t>
            </a:r>
            <a:endParaRPr lang="zh-CN" altLang="en-US" dirty="0"/>
          </a:p>
        </p:txBody>
      </p:sp>
      <p:cxnSp>
        <p:nvCxnSpPr>
          <p:cNvPr id="9" name="直接连接符 8"/>
          <p:cNvCxnSpPr>
            <a:stCxn id="4" idx="2"/>
          </p:cNvCxnSpPr>
          <p:nvPr/>
        </p:nvCxnSpPr>
        <p:spPr>
          <a:xfrm>
            <a:off x="1978703" y="2738699"/>
            <a:ext cx="16352" cy="35544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3705106" y="2444596"/>
            <a:ext cx="33614" cy="38485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 flipH="1">
            <a:off x="5438352" y="2444596"/>
            <a:ext cx="39717" cy="38485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7190618" y="2444596"/>
            <a:ext cx="14280" cy="38485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1401581" y="2624478"/>
            <a:ext cx="1154243" cy="359764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replica</a:t>
            </a:r>
            <a:endParaRPr lang="zh-CN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3144337" y="2624478"/>
            <a:ext cx="1154243" cy="359764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replica</a:t>
            </a:r>
            <a:endParaRPr lang="zh-CN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4884613" y="2624478"/>
            <a:ext cx="1154243" cy="359764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 smtClean="0"/>
              <a:t>replica</a:t>
            </a:r>
            <a:endParaRPr lang="zh-CN" altLang="en-US" dirty="0"/>
          </a:p>
        </p:txBody>
      </p:sp>
      <p:sp>
        <p:nvSpPr>
          <p:cNvPr id="16" name="矩形 15"/>
          <p:cNvSpPr/>
          <p:nvPr/>
        </p:nvSpPr>
        <p:spPr>
          <a:xfrm>
            <a:off x="6624889" y="2624478"/>
            <a:ext cx="1154243" cy="359764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 smtClean="0"/>
              <a:t>replica</a:t>
            </a:r>
            <a:endParaRPr lang="zh-CN" altLang="en-US" dirty="0"/>
          </a:p>
        </p:txBody>
      </p:sp>
      <p:sp>
        <p:nvSpPr>
          <p:cNvPr id="18" name="椭圆形标注 17"/>
          <p:cNvSpPr/>
          <p:nvPr/>
        </p:nvSpPr>
        <p:spPr>
          <a:xfrm>
            <a:off x="3806743" y="3045433"/>
            <a:ext cx="1011381" cy="450273"/>
          </a:xfrm>
          <a:prstGeom prst="wedgeEllipseCallout">
            <a:avLst>
              <a:gd name="adj1" fmla="val -56449"/>
              <a:gd name="adj2" fmla="val 74807"/>
            </a:avLst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Hi~</a:t>
            </a:r>
            <a:endParaRPr lang="zh-CN" altLang="en-US" dirty="0"/>
          </a:p>
        </p:txBody>
      </p:sp>
      <p:cxnSp>
        <p:nvCxnSpPr>
          <p:cNvPr id="21" name="直接箭头连接符 20"/>
          <p:cNvCxnSpPr/>
          <p:nvPr/>
        </p:nvCxnSpPr>
        <p:spPr>
          <a:xfrm flipH="1">
            <a:off x="2008909" y="3605272"/>
            <a:ext cx="1696198" cy="1077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/>
          <p:nvPr/>
        </p:nvCxnSpPr>
        <p:spPr>
          <a:xfrm>
            <a:off x="2039098" y="3776924"/>
            <a:ext cx="3410013" cy="1881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/>
          <p:nvPr/>
        </p:nvCxnSpPr>
        <p:spPr>
          <a:xfrm>
            <a:off x="2039098" y="3877071"/>
            <a:ext cx="5151520" cy="6271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椭圆形标注 29"/>
          <p:cNvSpPr/>
          <p:nvPr/>
        </p:nvSpPr>
        <p:spPr>
          <a:xfrm>
            <a:off x="5603356" y="3337425"/>
            <a:ext cx="1011381" cy="450273"/>
          </a:xfrm>
          <a:prstGeom prst="wedgeEllipseCallout">
            <a:avLst>
              <a:gd name="adj1" fmla="val -56449"/>
              <a:gd name="adj2" fmla="val 74807"/>
            </a:avLst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Hi~</a:t>
            </a:r>
            <a:endParaRPr lang="zh-CN" altLang="en-US" dirty="0"/>
          </a:p>
        </p:txBody>
      </p:sp>
      <p:sp>
        <p:nvSpPr>
          <p:cNvPr id="31" name="椭圆形标注 30"/>
          <p:cNvSpPr/>
          <p:nvPr/>
        </p:nvSpPr>
        <p:spPr>
          <a:xfrm>
            <a:off x="7274185" y="3965036"/>
            <a:ext cx="1011381" cy="450273"/>
          </a:xfrm>
          <a:prstGeom prst="wedgeEllipseCallout">
            <a:avLst>
              <a:gd name="adj1" fmla="val -56449"/>
              <a:gd name="adj2" fmla="val 74807"/>
            </a:avLst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Hi~</a:t>
            </a:r>
            <a:endParaRPr lang="zh-CN" altLang="en-US" dirty="0"/>
          </a:p>
        </p:txBody>
      </p:sp>
      <p:sp>
        <p:nvSpPr>
          <p:cNvPr id="32" name="云形标注 31"/>
          <p:cNvSpPr/>
          <p:nvPr/>
        </p:nvSpPr>
        <p:spPr>
          <a:xfrm>
            <a:off x="5734799" y="3203532"/>
            <a:ext cx="1128821" cy="805084"/>
          </a:xfrm>
          <a:prstGeom prst="cloudCallout">
            <a:avLst>
              <a:gd name="adj1" fmla="val -74813"/>
              <a:gd name="adj2" fmla="val 4184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H</a:t>
            </a:r>
            <a:r>
              <a:rPr lang="en-US" altLang="zh-CN" dirty="0" smtClean="0"/>
              <a:t>ello</a:t>
            </a:r>
            <a:endParaRPr lang="zh-CN" altLang="en-US" dirty="0"/>
          </a:p>
        </p:txBody>
      </p:sp>
      <p:sp>
        <p:nvSpPr>
          <p:cNvPr id="33" name="爆炸形 1 32"/>
          <p:cNvSpPr/>
          <p:nvPr/>
        </p:nvSpPr>
        <p:spPr>
          <a:xfrm>
            <a:off x="7183495" y="3693969"/>
            <a:ext cx="1673131" cy="1055676"/>
          </a:xfrm>
          <a:prstGeom prst="irregularSeal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H</a:t>
            </a:r>
            <a:r>
              <a:rPr lang="en-US" altLang="zh-CN" dirty="0" smtClean="0"/>
              <a:t>appy</a:t>
            </a:r>
            <a:endParaRPr lang="zh-CN" altLang="en-US" dirty="0"/>
          </a:p>
        </p:txBody>
      </p:sp>
      <p:cxnSp>
        <p:nvCxnSpPr>
          <p:cNvPr id="35" name="直接箭头连接符 34"/>
          <p:cNvCxnSpPr/>
          <p:nvPr/>
        </p:nvCxnSpPr>
        <p:spPr>
          <a:xfrm flipH="1">
            <a:off x="2008909" y="4008616"/>
            <a:ext cx="3440202" cy="8681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箭头连接符 41"/>
          <p:cNvCxnSpPr>
            <a:stCxn id="31" idx="8"/>
          </p:cNvCxnSpPr>
          <p:nvPr/>
        </p:nvCxnSpPr>
        <p:spPr>
          <a:xfrm flipH="1">
            <a:off x="2055450" y="4527008"/>
            <a:ext cx="5153511" cy="6911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横卷形 43"/>
          <p:cNvSpPr/>
          <p:nvPr/>
        </p:nvSpPr>
        <p:spPr>
          <a:xfrm>
            <a:off x="2418102" y="-2871731"/>
            <a:ext cx="4307796" cy="2271249"/>
          </a:xfrm>
          <a:prstGeom prst="horizontalScrol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 smtClean="0"/>
              <a:t>Replica = S + C</a:t>
            </a:r>
            <a:r>
              <a:rPr lang="en-US" altLang="zh-CN" sz="3600" baseline="-25000" dirty="0" smtClean="0"/>
              <a:t>s</a:t>
            </a:r>
            <a:endParaRPr lang="zh-CN" altLang="en-US" sz="3600" baseline="-25000" dirty="0"/>
          </a:p>
        </p:txBody>
      </p:sp>
      <p:sp>
        <p:nvSpPr>
          <p:cNvPr id="45" name="横卷形 44"/>
          <p:cNvSpPr/>
          <p:nvPr/>
        </p:nvSpPr>
        <p:spPr>
          <a:xfrm>
            <a:off x="2418102" y="-2871731"/>
            <a:ext cx="4307796" cy="2271249"/>
          </a:xfrm>
          <a:prstGeom prst="horizontalScrol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600" baseline="-25000" dirty="0" smtClean="0"/>
              <a:t>Modify</a:t>
            </a:r>
            <a:endParaRPr lang="zh-CN" altLang="en-US" sz="9600" baseline="-25000" dirty="0"/>
          </a:p>
        </p:txBody>
      </p:sp>
      <p:sp>
        <p:nvSpPr>
          <p:cNvPr id="46" name="横卷形 45"/>
          <p:cNvSpPr/>
          <p:nvPr/>
        </p:nvSpPr>
        <p:spPr>
          <a:xfrm>
            <a:off x="2418102" y="-2888604"/>
            <a:ext cx="4307796" cy="2271249"/>
          </a:xfrm>
          <a:prstGeom prst="horizontalScrol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600" baseline="-25000" dirty="0"/>
              <a:t>Update</a:t>
            </a:r>
            <a:endParaRPr lang="zh-CN" altLang="en-US" sz="9600" baseline="-25000" dirty="0"/>
          </a:p>
        </p:txBody>
      </p:sp>
      <p:cxnSp>
        <p:nvCxnSpPr>
          <p:cNvPr id="8" name="直接箭头连接符 7"/>
          <p:cNvCxnSpPr/>
          <p:nvPr/>
        </p:nvCxnSpPr>
        <p:spPr>
          <a:xfrm>
            <a:off x="2037107" y="4876800"/>
            <a:ext cx="1691474" cy="8399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/>
          <p:nvPr/>
        </p:nvCxnSpPr>
        <p:spPr>
          <a:xfrm>
            <a:off x="2055450" y="4876800"/>
            <a:ext cx="5059669" cy="6271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/>
          <p:nvPr/>
        </p:nvCxnSpPr>
        <p:spPr>
          <a:xfrm>
            <a:off x="2110180" y="5218158"/>
            <a:ext cx="1587803" cy="1487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/>
          <p:nvPr/>
        </p:nvCxnSpPr>
        <p:spPr>
          <a:xfrm>
            <a:off x="2118029" y="5240938"/>
            <a:ext cx="3292825" cy="6506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禁止符 37"/>
          <p:cNvSpPr/>
          <p:nvPr/>
        </p:nvSpPr>
        <p:spPr>
          <a:xfrm>
            <a:off x="2987084" y="4861384"/>
            <a:ext cx="1360382" cy="1394657"/>
          </a:xfrm>
          <a:prstGeom prst="noSmoking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20" name="直接箭头连接符 19"/>
          <p:cNvCxnSpPr/>
          <p:nvPr/>
        </p:nvCxnSpPr>
        <p:spPr>
          <a:xfrm>
            <a:off x="2075977" y="5260544"/>
            <a:ext cx="1629128" cy="8525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横卷形 40"/>
          <p:cNvSpPr/>
          <p:nvPr/>
        </p:nvSpPr>
        <p:spPr>
          <a:xfrm>
            <a:off x="2431386" y="-2871731"/>
            <a:ext cx="4307796" cy="2271249"/>
          </a:xfrm>
          <a:prstGeom prst="horizontalScrol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800" baseline="-25000" dirty="0" smtClean="0"/>
              <a:t>FIFO</a:t>
            </a:r>
            <a:endParaRPr lang="zh-CN" altLang="en-US" sz="13800" baseline="-25000" dirty="0"/>
          </a:p>
        </p:txBody>
      </p:sp>
      <p:sp>
        <p:nvSpPr>
          <p:cNvPr id="4" name="圆角矩形 3"/>
          <p:cNvSpPr/>
          <p:nvPr/>
        </p:nvSpPr>
        <p:spPr>
          <a:xfrm>
            <a:off x="1401581" y="2290193"/>
            <a:ext cx="1154243" cy="44850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Server</a:t>
            </a:r>
            <a:endParaRPr lang="zh-CN" altLang="en-US" dirty="0"/>
          </a:p>
        </p:txBody>
      </p:sp>
      <p:sp>
        <p:nvSpPr>
          <p:cNvPr id="5" name="圆角矩形 4"/>
          <p:cNvSpPr/>
          <p:nvPr/>
        </p:nvSpPr>
        <p:spPr>
          <a:xfrm>
            <a:off x="3144337" y="2290193"/>
            <a:ext cx="1154243" cy="44850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Client 1</a:t>
            </a:r>
            <a:endParaRPr lang="zh-CN" altLang="en-US" dirty="0"/>
          </a:p>
        </p:txBody>
      </p:sp>
      <p:sp>
        <p:nvSpPr>
          <p:cNvPr id="6" name="圆角矩形 5"/>
          <p:cNvSpPr/>
          <p:nvPr/>
        </p:nvSpPr>
        <p:spPr>
          <a:xfrm>
            <a:off x="4887093" y="2290193"/>
            <a:ext cx="1154243" cy="44850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 smtClean="0"/>
              <a:t>Client 2</a:t>
            </a:r>
            <a:endParaRPr lang="zh-CN" altLang="en-US" dirty="0"/>
          </a:p>
        </p:txBody>
      </p:sp>
      <p:sp>
        <p:nvSpPr>
          <p:cNvPr id="7" name="圆角矩形 6"/>
          <p:cNvSpPr/>
          <p:nvPr/>
        </p:nvSpPr>
        <p:spPr>
          <a:xfrm>
            <a:off x="6629849" y="2290193"/>
            <a:ext cx="1154243" cy="44850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 smtClean="0"/>
              <a:t>Client 3</a:t>
            </a:r>
            <a:endParaRPr lang="zh-CN" altLang="en-US" dirty="0"/>
          </a:p>
        </p:txBody>
      </p:sp>
      <p:sp>
        <p:nvSpPr>
          <p:cNvPr id="24" name="文本框 23"/>
          <p:cNvSpPr txBox="1"/>
          <p:nvPr/>
        </p:nvSpPr>
        <p:spPr>
          <a:xfrm>
            <a:off x="3347131" y="1477384"/>
            <a:ext cx="729687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CN" sz="2400" dirty="0" smtClean="0"/>
              <a:t>User</a:t>
            </a:r>
            <a:endParaRPr lang="zh-CN" altLang="en-US" sz="2400" dirty="0"/>
          </a:p>
        </p:txBody>
      </p:sp>
      <p:cxnSp>
        <p:nvCxnSpPr>
          <p:cNvPr id="28" name="直接箭头连接符 27"/>
          <p:cNvCxnSpPr>
            <a:stCxn id="24" idx="2"/>
            <a:endCxn id="5" idx="0"/>
          </p:cNvCxnSpPr>
          <p:nvPr/>
        </p:nvCxnSpPr>
        <p:spPr>
          <a:xfrm>
            <a:off x="3711975" y="1939049"/>
            <a:ext cx="9484" cy="35114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文本框 49"/>
          <p:cNvSpPr txBox="1"/>
          <p:nvPr/>
        </p:nvSpPr>
        <p:spPr>
          <a:xfrm>
            <a:off x="6837981" y="1462162"/>
            <a:ext cx="729687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CN" sz="2400" dirty="0" smtClean="0"/>
              <a:t>User</a:t>
            </a:r>
            <a:endParaRPr lang="zh-CN" altLang="en-US" sz="2400" dirty="0"/>
          </a:p>
        </p:txBody>
      </p:sp>
      <p:sp>
        <p:nvSpPr>
          <p:cNvPr id="51" name="文本框 50"/>
          <p:cNvSpPr txBox="1"/>
          <p:nvPr/>
        </p:nvSpPr>
        <p:spPr>
          <a:xfrm>
            <a:off x="5096890" y="1456993"/>
            <a:ext cx="729687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CN" sz="2400" dirty="0" smtClean="0"/>
              <a:t>User</a:t>
            </a:r>
            <a:endParaRPr lang="zh-CN" altLang="en-US" sz="2400" dirty="0"/>
          </a:p>
        </p:txBody>
      </p:sp>
      <p:cxnSp>
        <p:nvCxnSpPr>
          <p:cNvPr id="43" name="直接箭头连接符 42"/>
          <p:cNvCxnSpPr>
            <a:stCxn id="51" idx="2"/>
            <a:endCxn id="6" idx="0"/>
          </p:cNvCxnSpPr>
          <p:nvPr/>
        </p:nvCxnSpPr>
        <p:spPr>
          <a:xfrm>
            <a:off x="5461734" y="1918658"/>
            <a:ext cx="2481" cy="37153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箭头连接符 52"/>
          <p:cNvCxnSpPr>
            <a:stCxn id="50" idx="2"/>
            <a:endCxn id="7" idx="0"/>
          </p:cNvCxnSpPr>
          <p:nvPr/>
        </p:nvCxnSpPr>
        <p:spPr>
          <a:xfrm>
            <a:off x="7202825" y="1923827"/>
            <a:ext cx="4146" cy="36636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爆炸形 2 47"/>
          <p:cNvSpPr/>
          <p:nvPr/>
        </p:nvSpPr>
        <p:spPr>
          <a:xfrm>
            <a:off x="1869866" y="1913803"/>
            <a:ext cx="5909266" cy="4019550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5400" dirty="0" smtClean="0"/>
              <a:t>Conflict??</a:t>
            </a:r>
            <a:endParaRPr lang="zh-CN" altLang="en-US" sz="5400" dirty="0"/>
          </a:p>
        </p:txBody>
      </p:sp>
    </p:spTree>
    <p:extLst>
      <p:ext uri="{BB962C8B-B14F-4D97-AF65-F5344CB8AC3E}">
        <p14:creationId xmlns:p14="http://schemas.microsoft.com/office/powerpoint/2010/main" val="3188154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6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6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7.40741E-7 L 0.00694 0.8588 " pathEditMode="relative" rAng="0" ptsTypes="AA">
                                      <p:cBhvr>
                                        <p:cTn id="7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7" y="4294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7.40741E-7 L 0.00694 0.8588 " pathEditMode="relative" rAng="0" ptsTypes="AA">
                                      <p:cBhvr>
                                        <p:cTn id="10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7" y="4294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500"/>
                            </p:stCondLst>
                            <p:childTnLst>
                              <p:par>
                                <p:cTn id="1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1000"/>
                            </p:stCondLst>
                            <p:childTnLst>
                              <p:par>
                                <p:cTn id="12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1500"/>
                            </p:stCondLst>
                            <p:childTnLst>
                              <p:par>
                                <p:cTn id="128" presetID="32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9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0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1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2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33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32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39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0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1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2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43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44444E-6 L 0.00694 0.8588 " pathEditMode="relative" rAng="0" ptsTypes="AA">
                                      <p:cBhvr>
                                        <p:cTn id="14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7" y="4294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22" presetClass="exit" presetSubtype="4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5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>
                            <p:stCondLst>
                              <p:cond delay="500"/>
                            </p:stCondLst>
                            <p:childTnLst>
                              <p:par>
                                <p:cTn id="15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" fill="hold">
                            <p:stCondLst>
                              <p:cond delay="1000"/>
                            </p:stCondLst>
                            <p:childTnLst>
                              <p:par>
                                <p:cTn id="163" presetID="45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5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6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1500"/>
                            </p:stCondLst>
                            <p:childTnLst>
                              <p:par>
                                <p:cTn id="16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1" fill="hold">
                            <p:stCondLst>
                              <p:cond delay="1500"/>
                            </p:stCondLst>
                            <p:childTnLst>
                              <p:par>
                                <p:cTn id="17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" fill="hold">
                            <p:stCondLst>
                              <p:cond delay="2000"/>
                            </p:stCondLst>
                            <p:childTnLst>
                              <p:par>
                                <p:cTn id="17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53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92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9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6" fill="hold">
                            <p:stCondLst>
                              <p:cond delay="500"/>
                            </p:stCondLst>
                            <p:childTnLst>
                              <p:par>
                                <p:cTn id="197" presetID="45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9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2" fill="hold">
                            <p:stCondLst>
                              <p:cond delay="1000"/>
                            </p:stCondLst>
                            <p:childTnLst>
                              <p:par>
                                <p:cTn id="203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>
                      <p:stCondLst>
                        <p:cond delay="indefinite"/>
                      </p:stCondLst>
                      <p:childTnLst>
                        <p:par>
                          <p:cTn id="210" fill="hold">
                            <p:stCondLst>
                              <p:cond delay="0"/>
                            </p:stCondLst>
                            <p:childTnLst>
                              <p:par>
                                <p:cTn id="211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-7.40741E-7 L 0.00694 0.8588 " pathEditMode="relative" rAng="0" ptsTypes="AA">
                                      <p:cBhvr>
                                        <p:cTn id="21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7" y="4294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8" fill="hold">
                      <p:stCondLst>
                        <p:cond delay="indefinite"/>
                      </p:stCondLst>
                      <p:childTnLst>
                        <p:par>
                          <p:cTn id="219" fill="hold">
                            <p:stCondLst>
                              <p:cond delay="0"/>
                            </p:stCondLst>
                            <p:childTnLst>
                              <p:par>
                                <p:cTn id="2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6" fill="hold">
                      <p:stCondLst>
                        <p:cond delay="indefinite"/>
                      </p:stCondLst>
                      <p:childTnLst>
                        <p:par>
                          <p:cTn id="227" fill="hold">
                            <p:stCondLst>
                              <p:cond delay="0"/>
                            </p:stCondLst>
                            <p:childTnLst>
                              <p:par>
                                <p:cTn id="2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18" grpId="0" animBg="1"/>
      <p:bldP spid="30" grpId="0" animBg="1"/>
      <p:bldP spid="30" grpId="1" animBg="1"/>
      <p:bldP spid="30" grpId="2" animBg="1"/>
      <p:bldP spid="31" grpId="0" animBg="1"/>
      <p:bldP spid="31" grpId="1" animBg="1"/>
      <p:bldP spid="31" grpId="2" animBg="1"/>
      <p:bldP spid="32" grpId="0" animBg="1"/>
      <p:bldP spid="33" grpId="0" animBg="1"/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  <p:bldP spid="38" grpId="0" animBg="1"/>
      <p:bldP spid="38" grpId="1" animBg="1"/>
      <p:bldP spid="41" grpId="0" animBg="1"/>
      <p:bldP spid="41" grpId="1" animBg="1"/>
      <p:bldP spid="4" grpId="0" animBg="1"/>
      <p:bldP spid="5" grpId="0" animBg="1"/>
      <p:bldP spid="6" grpId="0" animBg="1"/>
      <p:bldP spid="7" grpId="0" animBg="1"/>
      <p:bldP spid="24" grpId="0" animBg="1"/>
      <p:bldP spid="50" grpId="0" animBg="1"/>
      <p:bldP spid="51" grpId="0" animBg="1"/>
      <p:bldP spid="4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OT</a:t>
            </a:r>
            <a:r>
              <a:rPr lang="zh-CN" altLang="en-US" dirty="0" smtClean="0"/>
              <a:t>简介</a:t>
            </a:r>
            <a:endParaRPr lang="zh-CN" altLang="en-US" dirty="0"/>
          </a:p>
        </p:txBody>
      </p:sp>
      <p:sp>
        <p:nvSpPr>
          <p:cNvPr id="4" name="圆角矩形 3"/>
          <p:cNvSpPr/>
          <p:nvPr/>
        </p:nvSpPr>
        <p:spPr>
          <a:xfrm>
            <a:off x="1882279" y="2036064"/>
            <a:ext cx="1447800" cy="69824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Client</a:t>
            </a:r>
            <a:endParaRPr lang="zh-CN" altLang="en-US" dirty="0"/>
          </a:p>
        </p:txBody>
      </p:sp>
      <p:cxnSp>
        <p:nvCxnSpPr>
          <p:cNvPr id="6" name="直接连接符 5"/>
          <p:cNvCxnSpPr>
            <a:stCxn id="4" idx="2"/>
          </p:cNvCxnSpPr>
          <p:nvPr/>
        </p:nvCxnSpPr>
        <p:spPr>
          <a:xfrm>
            <a:off x="2606179" y="2734306"/>
            <a:ext cx="415" cy="38532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圆角矩形 14"/>
          <p:cNvSpPr/>
          <p:nvPr/>
        </p:nvSpPr>
        <p:spPr>
          <a:xfrm>
            <a:off x="5751576" y="2036064"/>
            <a:ext cx="1447800" cy="69824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Server</a:t>
            </a:r>
            <a:endParaRPr lang="zh-CN" altLang="en-US" dirty="0"/>
          </a:p>
        </p:txBody>
      </p:sp>
      <p:cxnSp>
        <p:nvCxnSpPr>
          <p:cNvPr id="18" name="直接连接符 17"/>
          <p:cNvCxnSpPr/>
          <p:nvPr/>
        </p:nvCxnSpPr>
        <p:spPr>
          <a:xfrm>
            <a:off x="6475476" y="2734306"/>
            <a:ext cx="415" cy="38532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/>
          <p:cNvSpPr/>
          <p:nvPr/>
        </p:nvSpPr>
        <p:spPr>
          <a:xfrm>
            <a:off x="2098548" y="3237739"/>
            <a:ext cx="1015261" cy="3896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PLAN</a:t>
            </a:r>
            <a:endParaRPr lang="zh-CN" altLang="en-US" dirty="0"/>
          </a:p>
        </p:txBody>
      </p:sp>
      <p:sp>
        <p:nvSpPr>
          <p:cNvPr id="20" name="闪电形 19"/>
          <p:cNvSpPr/>
          <p:nvPr/>
        </p:nvSpPr>
        <p:spPr>
          <a:xfrm>
            <a:off x="2153585" y="3900759"/>
            <a:ext cx="304383" cy="263237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双括号 21"/>
          <p:cNvSpPr/>
          <p:nvPr/>
        </p:nvSpPr>
        <p:spPr>
          <a:xfrm>
            <a:off x="1023505" y="3856010"/>
            <a:ext cx="858774" cy="363543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Del 1</a:t>
            </a:r>
            <a:endParaRPr lang="zh-CN" altLang="en-US" dirty="0"/>
          </a:p>
        </p:txBody>
      </p:sp>
      <p:sp>
        <p:nvSpPr>
          <p:cNvPr id="23" name="矩形 22"/>
          <p:cNvSpPr/>
          <p:nvPr/>
        </p:nvSpPr>
        <p:spPr>
          <a:xfrm>
            <a:off x="5967845" y="3237738"/>
            <a:ext cx="1015261" cy="3896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PLAN</a:t>
            </a:r>
            <a:endParaRPr lang="zh-CN" altLang="en-US" dirty="0"/>
          </a:p>
        </p:txBody>
      </p:sp>
      <p:sp>
        <p:nvSpPr>
          <p:cNvPr id="24" name="闪电形 23"/>
          <p:cNvSpPr/>
          <p:nvPr/>
        </p:nvSpPr>
        <p:spPr>
          <a:xfrm flipH="1">
            <a:off x="6582849" y="3915443"/>
            <a:ext cx="348232" cy="248553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双括号 24"/>
          <p:cNvSpPr/>
          <p:nvPr/>
        </p:nvSpPr>
        <p:spPr>
          <a:xfrm>
            <a:off x="7199376" y="3856010"/>
            <a:ext cx="858774" cy="363543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Del 2</a:t>
            </a:r>
            <a:endParaRPr lang="zh-CN" altLang="en-US" dirty="0"/>
          </a:p>
        </p:txBody>
      </p:sp>
      <p:sp>
        <p:nvSpPr>
          <p:cNvPr id="26" name="矩形 25"/>
          <p:cNvSpPr/>
          <p:nvPr/>
        </p:nvSpPr>
        <p:spPr>
          <a:xfrm>
            <a:off x="2098547" y="4559321"/>
            <a:ext cx="1015261" cy="3896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LAN</a:t>
            </a:r>
            <a:endParaRPr lang="zh-CN" altLang="en-US" dirty="0"/>
          </a:p>
        </p:txBody>
      </p:sp>
      <p:sp>
        <p:nvSpPr>
          <p:cNvPr id="27" name="矩形 26"/>
          <p:cNvSpPr/>
          <p:nvPr/>
        </p:nvSpPr>
        <p:spPr>
          <a:xfrm>
            <a:off x="5967844" y="4559321"/>
            <a:ext cx="1015261" cy="3896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PAN</a:t>
            </a:r>
            <a:endParaRPr lang="zh-CN" altLang="en-US" dirty="0"/>
          </a:p>
        </p:txBody>
      </p:sp>
      <p:cxnSp>
        <p:nvCxnSpPr>
          <p:cNvPr id="29" name="直接箭头连接符 28"/>
          <p:cNvCxnSpPr/>
          <p:nvPr/>
        </p:nvCxnSpPr>
        <p:spPr>
          <a:xfrm>
            <a:off x="2767516" y="4017818"/>
            <a:ext cx="3491689" cy="15425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/>
          <p:cNvCxnSpPr/>
          <p:nvPr/>
        </p:nvCxnSpPr>
        <p:spPr>
          <a:xfrm flipH="1">
            <a:off x="2820994" y="4020121"/>
            <a:ext cx="3386188" cy="15402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矩形 40"/>
          <p:cNvSpPr/>
          <p:nvPr/>
        </p:nvSpPr>
        <p:spPr>
          <a:xfrm>
            <a:off x="2062734" y="5701712"/>
            <a:ext cx="1015261" cy="3896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LN</a:t>
            </a:r>
            <a:endParaRPr lang="zh-CN" altLang="en-US" dirty="0"/>
          </a:p>
        </p:txBody>
      </p:sp>
      <p:sp>
        <p:nvSpPr>
          <p:cNvPr id="42" name="矩形 41"/>
          <p:cNvSpPr/>
          <p:nvPr/>
        </p:nvSpPr>
        <p:spPr>
          <a:xfrm>
            <a:off x="5968119" y="5701711"/>
            <a:ext cx="1015261" cy="3896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 smtClean="0"/>
              <a:t>AN</a:t>
            </a:r>
            <a:endParaRPr lang="zh-CN" altLang="en-US" dirty="0"/>
          </a:p>
        </p:txBody>
      </p:sp>
      <p:sp>
        <p:nvSpPr>
          <p:cNvPr id="21" name="矩形 20"/>
          <p:cNvSpPr/>
          <p:nvPr/>
        </p:nvSpPr>
        <p:spPr>
          <a:xfrm>
            <a:off x="118599" y="10334"/>
            <a:ext cx="884445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b="1" dirty="0" smtClean="0">
                <a:solidFill>
                  <a:srgbClr val="000000"/>
                </a:solidFill>
                <a:latin typeface="Helvetica-Bold"/>
              </a:rPr>
              <a:t>Reference:</a:t>
            </a:r>
          </a:p>
          <a:p>
            <a:r>
              <a:rPr lang="en-US" altLang="zh-CN" sz="1600" b="1" i="1" dirty="0" smtClean="0">
                <a:solidFill>
                  <a:srgbClr val="000000"/>
                </a:solidFill>
                <a:latin typeface="Helvetica-Bold"/>
              </a:rPr>
              <a:t>High-Latency</a:t>
            </a:r>
            <a:r>
              <a:rPr lang="en-US" altLang="zh-CN" sz="1600" b="1" i="1" dirty="0">
                <a:solidFill>
                  <a:srgbClr val="000000"/>
                </a:solidFill>
                <a:latin typeface="Helvetica-Bold"/>
              </a:rPr>
              <a:t>, Low-Bandwidth </a:t>
            </a:r>
            <a:r>
              <a:rPr lang="en-US" altLang="zh-CN" sz="1600" b="1" i="1" dirty="0" smtClean="0">
                <a:solidFill>
                  <a:srgbClr val="000000"/>
                </a:solidFill>
                <a:latin typeface="Helvetica-Bold"/>
              </a:rPr>
              <a:t>Windowing in </a:t>
            </a:r>
            <a:r>
              <a:rPr lang="en-US" altLang="zh-CN" sz="1600" b="1" i="1" dirty="0">
                <a:solidFill>
                  <a:srgbClr val="000000"/>
                </a:solidFill>
                <a:latin typeface="Helvetica-Bold"/>
              </a:rPr>
              <a:t>the Jupiter Collaboration </a:t>
            </a:r>
            <a:r>
              <a:rPr lang="en-US" altLang="zh-CN" sz="1600" b="1" i="1" dirty="0" smtClean="0">
                <a:solidFill>
                  <a:srgbClr val="000000"/>
                </a:solidFill>
                <a:latin typeface="Helvetica-Bold"/>
              </a:rPr>
              <a:t>System</a:t>
            </a:r>
            <a:r>
              <a:rPr lang="en-US" altLang="zh-CN" sz="1600" b="1" dirty="0" smtClean="0">
                <a:solidFill>
                  <a:srgbClr val="000000"/>
                </a:solidFill>
                <a:latin typeface="Helvetica-Bold"/>
              </a:rPr>
              <a:t>, Figure 3</a:t>
            </a:r>
            <a:r>
              <a:rPr lang="en-US" altLang="zh-CN" sz="1600" dirty="0" smtClean="0"/>
              <a:t> 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802050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5" grpId="0" animBg="1"/>
      <p:bldP spid="19" grpId="0" animBg="1"/>
      <p:bldP spid="20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41" grpId="0" animBg="1"/>
      <p:bldP spid="4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OT</a:t>
            </a:r>
            <a:r>
              <a:rPr lang="zh-CN" altLang="en-US" dirty="0" smtClean="0"/>
              <a:t>简介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1096608" y="2389849"/>
            <a:ext cx="6633029" cy="2772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波形 4"/>
          <p:cNvSpPr/>
          <p:nvPr/>
        </p:nvSpPr>
        <p:spPr>
          <a:xfrm>
            <a:off x="1096608" y="1973943"/>
            <a:ext cx="6633029" cy="3614057"/>
          </a:xfrm>
          <a:prstGeom prst="wav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800" dirty="0" smtClean="0"/>
              <a:t>Operation Transform</a:t>
            </a:r>
            <a:endParaRPr lang="zh-CN" altLang="en-US" sz="4800" dirty="0"/>
          </a:p>
        </p:txBody>
      </p:sp>
    </p:spTree>
    <p:extLst>
      <p:ext uri="{BB962C8B-B14F-4D97-AF65-F5344CB8AC3E}">
        <p14:creationId xmlns:p14="http://schemas.microsoft.com/office/powerpoint/2010/main" val="1385697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OT</a:t>
            </a:r>
            <a:r>
              <a:rPr lang="zh-CN" altLang="en-US" dirty="0" smtClean="0"/>
              <a:t>简介</a:t>
            </a:r>
            <a:endParaRPr lang="zh-CN" altLang="en-US" dirty="0"/>
          </a:p>
        </p:txBody>
      </p:sp>
      <p:sp>
        <p:nvSpPr>
          <p:cNvPr id="4" name="圆角矩形 3"/>
          <p:cNvSpPr/>
          <p:nvPr/>
        </p:nvSpPr>
        <p:spPr>
          <a:xfrm>
            <a:off x="1882279" y="1866339"/>
            <a:ext cx="1447800" cy="69824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Client</a:t>
            </a:r>
            <a:endParaRPr lang="zh-CN" altLang="en-US" dirty="0"/>
          </a:p>
        </p:txBody>
      </p:sp>
      <p:cxnSp>
        <p:nvCxnSpPr>
          <p:cNvPr id="6" name="直接连接符 5"/>
          <p:cNvCxnSpPr>
            <a:stCxn id="4" idx="2"/>
          </p:cNvCxnSpPr>
          <p:nvPr/>
        </p:nvCxnSpPr>
        <p:spPr>
          <a:xfrm>
            <a:off x="2606179" y="2564581"/>
            <a:ext cx="415" cy="38532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圆角矩形 14"/>
          <p:cNvSpPr/>
          <p:nvPr/>
        </p:nvSpPr>
        <p:spPr>
          <a:xfrm>
            <a:off x="5751576" y="1866339"/>
            <a:ext cx="1447800" cy="69824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Server</a:t>
            </a:r>
            <a:endParaRPr lang="zh-CN" altLang="en-US" dirty="0"/>
          </a:p>
        </p:txBody>
      </p:sp>
      <p:cxnSp>
        <p:nvCxnSpPr>
          <p:cNvPr id="18" name="直接连接符 17"/>
          <p:cNvCxnSpPr/>
          <p:nvPr/>
        </p:nvCxnSpPr>
        <p:spPr>
          <a:xfrm>
            <a:off x="6475476" y="2564581"/>
            <a:ext cx="415" cy="38532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/>
          <p:cNvSpPr/>
          <p:nvPr/>
        </p:nvSpPr>
        <p:spPr>
          <a:xfrm>
            <a:off x="2098548" y="3068014"/>
            <a:ext cx="1015261" cy="3896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PLAN</a:t>
            </a:r>
            <a:endParaRPr lang="zh-CN" altLang="en-US" dirty="0"/>
          </a:p>
        </p:txBody>
      </p:sp>
      <p:sp>
        <p:nvSpPr>
          <p:cNvPr id="20" name="闪电形 19"/>
          <p:cNvSpPr/>
          <p:nvPr/>
        </p:nvSpPr>
        <p:spPr>
          <a:xfrm>
            <a:off x="2153585" y="3731034"/>
            <a:ext cx="304383" cy="263237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双括号 21"/>
          <p:cNvSpPr/>
          <p:nvPr/>
        </p:nvSpPr>
        <p:spPr>
          <a:xfrm>
            <a:off x="1023505" y="3686285"/>
            <a:ext cx="858774" cy="363543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Del 1</a:t>
            </a:r>
            <a:endParaRPr lang="zh-CN" altLang="en-US" dirty="0"/>
          </a:p>
        </p:txBody>
      </p:sp>
      <p:sp>
        <p:nvSpPr>
          <p:cNvPr id="23" name="矩形 22"/>
          <p:cNvSpPr/>
          <p:nvPr/>
        </p:nvSpPr>
        <p:spPr>
          <a:xfrm>
            <a:off x="5967845" y="3068013"/>
            <a:ext cx="1015261" cy="3896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PLAN</a:t>
            </a:r>
            <a:endParaRPr lang="zh-CN" altLang="en-US" dirty="0"/>
          </a:p>
        </p:txBody>
      </p:sp>
      <p:sp>
        <p:nvSpPr>
          <p:cNvPr id="24" name="闪电形 23"/>
          <p:cNvSpPr/>
          <p:nvPr/>
        </p:nvSpPr>
        <p:spPr>
          <a:xfrm flipH="1">
            <a:off x="6582849" y="3745718"/>
            <a:ext cx="348232" cy="248553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双括号 24"/>
          <p:cNvSpPr/>
          <p:nvPr/>
        </p:nvSpPr>
        <p:spPr>
          <a:xfrm>
            <a:off x="7199376" y="3686285"/>
            <a:ext cx="858774" cy="363543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Del 2</a:t>
            </a:r>
            <a:endParaRPr lang="zh-CN" altLang="en-US" dirty="0"/>
          </a:p>
        </p:txBody>
      </p:sp>
      <p:sp>
        <p:nvSpPr>
          <p:cNvPr id="26" name="矩形 25"/>
          <p:cNvSpPr/>
          <p:nvPr/>
        </p:nvSpPr>
        <p:spPr>
          <a:xfrm>
            <a:off x="2098547" y="4389596"/>
            <a:ext cx="1015261" cy="3896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LAN</a:t>
            </a:r>
            <a:endParaRPr lang="zh-CN" altLang="en-US" dirty="0"/>
          </a:p>
        </p:txBody>
      </p:sp>
      <p:sp>
        <p:nvSpPr>
          <p:cNvPr id="27" name="矩形 26"/>
          <p:cNvSpPr/>
          <p:nvPr/>
        </p:nvSpPr>
        <p:spPr>
          <a:xfrm>
            <a:off x="5967844" y="4389596"/>
            <a:ext cx="1015261" cy="3896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PAN</a:t>
            </a:r>
            <a:endParaRPr lang="zh-CN" altLang="en-US" dirty="0"/>
          </a:p>
        </p:txBody>
      </p:sp>
      <p:cxnSp>
        <p:nvCxnSpPr>
          <p:cNvPr id="29" name="直接箭头连接符 28"/>
          <p:cNvCxnSpPr/>
          <p:nvPr/>
        </p:nvCxnSpPr>
        <p:spPr>
          <a:xfrm>
            <a:off x="2767516" y="3848093"/>
            <a:ext cx="3491689" cy="15425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/>
          <p:cNvCxnSpPr/>
          <p:nvPr/>
        </p:nvCxnSpPr>
        <p:spPr>
          <a:xfrm flipH="1">
            <a:off x="2820994" y="3850396"/>
            <a:ext cx="3386188" cy="15402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矩形 40"/>
          <p:cNvSpPr/>
          <p:nvPr/>
        </p:nvSpPr>
        <p:spPr>
          <a:xfrm>
            <a:off x="2045712" y="5745484"/>
            <a:ext cx="1015261" cy="3896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A</a:t>
            </a:r>
            <a:r>
              <a:rPr lang="en-US" altLang="zh-CN" dirty="0" smtClean="0"/>
              <a:t>N</a:t>
            </a:r>
            <a:endParaRPr lang="zh-CN" altLang="en-US" dirty="0"/>
          </a:p>
        </p:txBody>
      </p:sp>
      <p:sp>
        <p:nvSpPr>
          <p:cNvPr id="42" name="矩形 41"/>
          <p:cNvSpPr/>
          <p:nvPr/>
        </p:nvSpPr>
        <p:spPr>
          <a:xfrm>
            <a:off x="5951097" y="5745483"/>
            <a:ext cx="1015261" cy="3896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 smtClean="0"/>
              <a:t>AN</a:t>
            </a:r>
            <a:endParaRPr lang="zh-CN" altLang="en-US" dirty="0"/>
          </a:p>
        </p:txBody>
      </p:sp>
      <p:sp>
        <p:nvSpPr>
          <p:cNvPr id="3" name="心形 2"/>
          <p:cNvSpPr/>
          <p:nvPr/>
        </p:nvSpPr>
        <p:spPr>
          <a:xfrm>
            <a:off x="3982026" y="4161352"/>
            <a:ext cx="1117600" cy="916004"/>
          </a:xfrm>
          <a:prstGeom prst="hear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 smtClean="0"/>
              <a:t>xform</a:t>
            </a:r>
            <a:endParaRPr lang="zh-CN" altLang="en-US" dirty="0"/>
          </a:p>
        </p:txBody>
      </p:sp>
      <p:sp>
        <p:nvSpPr>
          <p:cNvPr id="21" name="双括号 20"/>
          <p:cNvSpPr/>
          <p:nvPr/>
        </p:nvSpPr>
        <p:spPr>
          <a:xfrm>
            <a:off x="1610756" y="5208843"/>
            <a:ext cx="858774" cy="363543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Del 1</a:t>
            </a:r>
            <a:endParaRPr lang="zh-CN" altLang="en-US" dirty="0"/>
          </a:p>
        </p:txBody>
      </p:sp>
      <p:sp>
        <p:nvSpPr>
          <p:cNvPr id="28" name="双括号 27"/>
          <p:cNvSpPr/>
          <p:nvPr/>
        </p:nvSpPr>
        <p:spPr>
          <a:xfrm>
            <a:off x="6563586" y="5208843"/>
            <a:ext cx="858774" cy="363543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Del 1</a:t>
            </a:r>
            <a:endParaRPr lang="zh-CN" altLang="en-US" dirty="0"/>
          </a:p>
        </p:txBody>
      </p:sp>
      <p:sp>
        <p:nvSpPr>
          <p:cNvPr id="30" name="矩形 29"/>
          <p:cNvSpPr/>
          <p:nvPr/>
        </p:nvSpPr>
        <p:spPr>
          <a:xfrm>
            <a:off x="118599" y="10334"/>
            <a:ext cx="884445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b="1" dirty="0" smtClean="0">
                <a:solidFill>
                  <a:srgbClr val="000000"/>
                </a:solidFill>
                <a:latin typeface="Helvetica-Bold"/>
              </a:rPr>
              <a:t>Reference:</a:t>
            </a:r>
          </a:p>
          <a:p>
            <a:r>
              <a:rPr lang="en-US" altLang="zh-CN" sz="1600" b="1" i="1" dirty="0" smtClean="0">
                <a:solidFill>
                  <a:srgbClr val="000000"/>
                </a:solidFill>
                <a:latin typeface="Helvetica-Bold"/>
              </a:rPr>
              <a:t>High-Latency</a:t>
            </a:r>
            <a:r>
              <a:rPr lang="en-US" altLang="zh-CN" sz="1600" b="1" i="1" dirty="0">
                <a:solidFill>
                  <a:srgbClr val="000000"/>
                </a:solidFill>
                <a:latin typeface="Helvetica-Bold"/>
              </a:rPr>
              <a:t>, Low-Bandwidth </a:t>
            </a:r>
            <a:r>
              <a:rPr lang="en-US" altLang="zh-CN" sz="1600" b="1" i="1" dirty="0" smtClean="0">
                <a:solidFill>
                  <a:srgbClr val="000000"/>
                </a:solidFill>
                <a:latin typeface="Helvetica-Bold"/>
              </a:rPr>
              <a:t>Windowing in </a:t>
            </a:r>
            <a:r>
              <a:rPr lang="en-US" altLang="zh-CN" sz="1600" b="1" i="1" dirty="0">
                <a:solidFill>
                  <a:srgbClr val="000000"/>
                </a:solidFill>
                <a:latin typeface="Helvetica-Bold"/>
              </a:rPr>
              <a:t>the Jupiter Collaboration </a:t>
            </a:r>
            <a:r>
              <a:rPr lang="en-US" altLang="zh-CN" sz="1600" b="1" i="1" dirty="0" smtClean="0">
                <a:solidFill>
                  <a:srgbClr val="000000"/>
                </a:solidFill>
                <a:latin typeface="Helvetica-Bold"/>
              </a:rPr>
              <a:t>System</a:t>
            </a:r>
            <a:r>
              <a:rPr lang="en-US" altLang="zh-CN" sz="1600" b="1" dirty="0" smtClean="0">
                <a:solidFill>
                  <a:srgbClr val="000000"/>
                </a:solidFill>
                <a:latin typeface="Helvetica-Bold"/>
              </a:rPr>
              <a:t>, Figure 3</a:t>
            </a:r>
            <a:r>
              <a:rPr lang="en-US" altLang="zh-CN" sz="1600" dirty="0" smtClean="0"/>
              <a:t> 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325768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2" grpId="0" animBg="1"/>
      <p:bldP spid="3" grpId="0" animBg="1"/>
      <p:bldP spid="21" grpId="0" animBg="1"/>
      <p:bldP spid="28" grpId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积分">
  <a:themeElements>
    <a:clrScheme name="积分">
      <a:dk1>
        <a:sysClr val="windowText" lastClr="000000"/>
      </a:dk1>
      <a:lt1>
        <a:sysClr val="window" lastClr="FFFFFF"/>
      </a:lt1>
      <a:dk2>
        <a:srgbClr val="534949"/>
      </a:dk2>
      <a:lt2>
        <a:srgbClr val="CCD1B9"/>
      </a:lt2>
      <a:accent1>
        <a:srgbClr val="C66951"/>
      </a:accent1>
      <a:accent2>
        <a:srgbClr val="BF974D"/>
      </a:accent2>
      <a:accent3>
        <a:srgbClr val="928B70"/>
      </a:accent3>
      <a:accent4>
        <a:srgbClr val="87706B"/>
      </a:accent4>
      <a:accent5>
        <a:srgbClr val="94734E"/>
      </a:accent5>
      <a:accent6>
        <a:srgbClr val="6F777D"/>
      </a:accent6>
      <a:hlink>
        <a:srgbClr val="CC9900"/>
      </a:hlink>
      <a:folHlink>
        <a:srgbClr val="C0C0C0"/>
      </a:folHlink>
    </a:clrScheme>
    <a:fontScheme name="积分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积分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125000"/>
              </a:schemeClr>
              <a:schemeClr val="phClr">
                <a:tint val="92000"/>
                <a:shade val="70000"/>
                <a:satMod val="110000"/>
              </a:schemeClr>
            </a:duotone>
          </a:blip>
          <a:tile tx="0" ty="0" sx="22000" sy="22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E736489A-00C3-4E0A-AAA8-D4D3127BA5B3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1004</TotalTime>
  <Words>903</Words>
  <Application>Microsoft Office PowerPoint</Application>
  <PresentationFormat>全屏显示(4:3)</PresentationFormat>
  <Paragraphs>244</Paragraphs>
  <Slides>29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38" baseType="lpstr">
      <vt:lpstr>Helvetica-Bold</vt:lpstr>
      <vt:lpstr>等线</vt:lpstr>
      <vt:lpstr>华文仿宋</vt:lpstr>
      <vt:lpstr>华文行楷</vt:lpstr>
      <vt:lpstr>Consolas</vt:lpstr>
      <vt:lpstr>Tw Cen MT</vt:lpstr>
      <vt:lpstr>Tw Cen MT Condensed</vt:lpstr>
      <vt:lpstr>Wingdings 3</vt:lpstr>
      <vt:lpstr>积分</vt:lpstr>
      <vt:lpstr>Jupiter系统实现</vt:lpstr>
      <vt:lpstr>目录</vt:lpstr>
      <vt:lpstr>协同编辑应用</vt:lpstr>
      <vt:lpstr>协同编辑应用</vt:lpstr>
      <vt:lpstr>系统演示</vt:lpstr>
      <vt:lpstr>系统模型</vt:lpstr>
      <vt:lpstr>OT简介</vt:lpstr>
      <vt:lpstr>OT简介</vt:lpstr>
      <vt:lpstr>OT简介</vt:lpstr>
      <vt:lpstr>OT简介</vt:lpstr>
      <vt:lpstr>OT简介</vt:lpstr>
      <vt:lpstr>Jupiter简介</vt:lpstr>
      <vt:lpstr>Jupiter简介</vt:lpstr>
      <vt:lpstr>系统开发目标</vt:lpstr>
      <vt:lpstr>系统实现</vt:lpstr>
      <vt:lpstr>系统实现——登录</vt:lpstr>
      <vt:lpstr>系统实现——算法</vt:lpstr>
      <vt:lpstr>系统实现——CLIENT UI</vt:lpstr>
      <vt:lpstr>系统实现——sERVER</vt:lpstr>
      <vt:lpstr>系统实现——sERVER</vt:lpstr>
      <vt:lpstr>系统实现——模块化</vt:lpstr>
      <vt:lpstr>系统测试——OP Generator</vt:lpstr>
      <vt:lpstr>系统测试——模拟延迟</vt:lpstr>
      <vt:lpstr>系统演示</vt:lpstr>
      <vt:lpstr>总结——知之为知之</vt:lpstr>
      <vt:lpstr>总结——墨菲定律</vt:lpstr>
      <vt:lpstr>总结——TODO LIST</vt:lpstr>
      <vt:lpstr>总结——收获、感悟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Jupiter系统实现</dc:title>
  <dc:creator>唐瑞泽</dc:creator>
  <cp:lastModifiedBy>唐瑞泽</cp:lastModifiedBy>
  <cp:revision>115</cp:revision>
  <dcterms:created xsi:type="dcterms:W3CDTF">2017-10-24T14:14:20Z</dcterms:created>
  <dcterms:modified xsi:type="dcterms:W3CDTF">2017-10-26T06:20:07Z</dcterms:modified>
</cp:coreProperties>
</file>